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handoutMasterIdLst>
    <p:handoutMasterId r:id="rId27"/>
  </p:handoutMasterIdLst>
  <p:sldIdLst>
    <p:sldId id="264" r:id="rId2"/>
    <p:sldId id="583" r:id="rId3"/>
    <p:sldId id="584" r:id="rId4"/>
    <p:sldId id="574" r:id="rId5"/>
    <p:sldId id="593" r:id="rId6"/>
    <p:sldId id="567" r:id="rId7"/>
    <p:sldId id="565" r:id="rId8"/>
    <p:sldId id="572" r:id="rId9"/>
    <p:sldId id="577" r:id="rId10"/>
    <p:sldId id="587" r:id="rId11"/>
    <p:sldId id="582" r:id="rId12"/>
    <p:sldId id="581" r:id="rId13"/>
    <p:sldId id="589" r:id="rId14"/>
    <p:sldId id="573" r:id="rId15"/>
    <p:sldId id="585" r:id="rId16"/>
    <p:sldId id="591" r:id="rId17"/>
    <p:sldId id="586" r:id="rId18"/>
    <p:sldId id="592" r:id="rId19"/>
    <p:sldId id="259" r:id="rId20"/>
    <p:sldId id="275" r:id="rId21"/>
    <p:sldId id="276" r:id="rId22"/>
    <p:sldId id="594" r:id="rId23"/>
    <p:sldId id="590" r:id="rId24"/>
    <p:sldId id="564" r:id="rId25"/>
  </p:sldIdLst>
  <p:sldSz cx="9144000" cy="6858000" type="screen4x3"/>
  <p:notesSz cx="6858000" cy="9144000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FF"/>
    <a:srgbClr val="A08232"/>
    <a:srgbClr val="FA8214"/>
    <a:srgbClr val="A01E28"/>
    <a:srgbClr val="A00078"/>
    <a:srgbClr val="00B49A"/>
    <a:srgbClr val="82BE3C"/>
    <a:srgbClr val="50AAE6"/>
    <a:srgbClr val="5A6EB4"/>
    <a:srgbClr val="DCA0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6357" autoAdjust="0"/>
  </p:normalViewPr>
  <p:slideViewPr>
    <p:cSldViewPr showGuides="1">
      <p:cViewPr varScale="1">
        <p:scale>
          <a:sx n="90" d="100"/>
          <a:sy n="90" d="100"/>
        </p:scale>
        <p:origin x="984" y="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  <p:sld r:id="rId4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>
        <p:scale>
          <a:sx n="50" d="100"/>
          <a:sy n="50" d="100"/>
        </p:scale>
        <p:origin x="3192" y="60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_rels/viewProps.xml.rels><?xml version="1.0" encoding="UTF-8" standalone="yes"?>
<Relationships xmlns="http://schemas.openxmlformats.org/package/2006/relationships"><Relationship Id="rId3" Type="http://schemas.openxmlformats.org/officeDocument/2006/relationships/slide" Target="slides/slide17.xml"/><Relationship Id="rId2" Type="http://schemas.openxmlformats.org/officeDocument/2006/relationships/slide" Target="slides/slide7.xml"/><Relationship Id="rId1" Type="http://schemas.openxmlformats.org/officeDocument/2006/relationships/slide" Target="slides/slide6.xml"/><Relationship Id="rId4" Type="http://schemas.openxmlformats.org/officeDocument/2006/relationships/slide" Target="slides/slide24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emf"/><Relationship Id="rId1" Type="http://schemas.openxmlformats.org/officeDocument/2006/relationships/image" Target="../media/image21.emf"/><Relationship Id="rId4" Type="http://schemas.openxmlformats.org/officeDocument/2006/relationships/image" Target="../media/image24.emf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3660775" y="468313"/>
            <a:ext cx="2759075" cy="27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800"/>
            </a:lvl1pPr>
          </a:lstStyle>
          <a:p>
            <a:pPr>
              <a:defRPr/>
            </a:pPr>
            <a:r>
              <a:rPr lang="en-US"/>
              <a:t>Chair for Embedded Systems (CES)</a:t>
            </a:r>
          </a:p>
        </p:txBody>
      </p:sp>
      <p:sp>
        <p:nvSpPr>
          <p:cNvPr id="47111" name="Text Box 7"/>
          <p:cNvSpPr txBox="1">
            <a:spLocks noChangeArrowheads="1"/>
          </p:cNvSpPr>
          <p:nvPr/>
        </p:nvSpPr>
        <p:spPr bwMode="auto">
          <a:xfrm>
            <a:off x="541338" y="8532813"/>
            <a:ext cx="3103562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r>
              <a:rPr lang="en-US" sz="800"/>
              <a:t>KIT – University of the State of Baden-Wuerttemberg and </a:t>
            </a:r>
            <a:br>
              <a:rPr lang="en-US" sz="800"/>
            </a:br>
            <a:r>
              <a:rPr lang="en-US" sz="800"/>
              <a:t>National Laboratory of the Helmholtz Association</a:t>
            </a:r>
          </a:p>
        </p:txBody>
      </p:sp>
      <p:pic>
        <p:nvPicPr>
          <p:cNvPr id="9223" name="Picture 11" descr="KIT-Logo-rgb_d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9275" y="188913"/>
            <a:ext cx="1008063" cy="46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" name="Slide Number Placeholder 8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D375A8-4D7F-4C18-9F05-3E69456AC90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Notes Placeholder 9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79B85AC-F79C-4123-925B-A2B6F93DC743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7368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79B85AC-F79C-4123-925B-A2B6F93DC743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3938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79B85AC-F79C-4123-925B-A2B6F93DC743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4148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tiff"/><Relationship Id="rId4" Type="http://schemas.openxmlformats.org/officeDocument/2006/relationships/image" Target="../media/image10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35" descr="Kopfbild"/>
          <p:cNvPicPr>
            <a:picLocks noChangeAspect="1" noChangeArrowheads="1"/>
          </p:cNvPicPr>
          <p:nvPr userDrawn="1"/>
        </p:nvPicPr>
        <p:blipFill>
          <a:blip r:embed="rId2" cstate="print"/>
          <a:srcRect r="33687"/>
          <a:stretch>
            <a:fillRect/>
          </a:stretch>
        </p:blipFill>
        <p:spPr bwMode="auto">
          <a:xfrm>
            <a:off x="0" y="3429000"/>
            <a:ext cx="9144000" cy="2921000"/>
          </a:xfrm>
          <a:prstGeom prst="rect">
            <a:avLst/>
          </a:prstGeom>
          <a:noFill/>
        </p:spPr>
      </p:pic>
      <p:pic>
        <p:nvPicPr>
          <p:cNvPr id="26635" name="Picture 9" descr="II_rahmen_neu_titel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-3175"/>
            <a:ext cx="9144000" cy="6870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 Box 21"/>
          <p:cNvSpPr txBox="1">
            <a:spLocks noChangeArrowheads="1"/>
          </p:cNvSpPr>
          <p:nvPr/>
        </p:nvSpPr>
        <p:spPr bwMode="auto">
          <a:xfrm>
            <a:off x="385763" y="3289401"/>
            <a:ext cx="4537075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>
            <a:spAutoFit/>
          </a:bodyPr>
          <a:lstStyle/>
          <a:p>
            <a:pPr algn="l">
              <a:spcBef>
                <a:spcPts val="0"/>
              </a:spcBef>
              <a:spcAft>
                <a:spcPts val="200"/>
              </a:spcAft>
            </a:pPr>
            <a:r>
              <a:rPr lang="en-US" sz="2000" kern="1200" noProof="0" dirty="0">
                <a:solidFill>
                  <a:schemeClr val="bg1"/>
                </a:solidFill>
                <a:latin typeface="Arial" charset="0"/>
                <a:ea typeface="+mn-ea"/>
                <a:cs typeface="+mn-cs"/>
              </a:rPr>
              <a:t>CES – Chair</a:t>
            </a:r>
            <a:r>
              <a:rPr lang="en-US" sz="2000" kern="1200" baseline="0" noProof="0" dirty="0">
                <a:solidFill>
                  <a:schemeClr val="bg1"/>
                </a:solidFill>
                <a:latin typeface="Arial" charset="0"/>
                <a:ea typeface="+mn-ea"/>
                <a:cs typeface="+mn-cs"/>
              </a:rPr>
              <a:t> for Embedded Systems</a:t>
            </a:r>
            <a:endParaRPr lang="en-US" sz="2000" noProof="0" dirty="0">
              <a:solidFill>
                <a:schemeClr val="bg1"/>
              </a:solidFill>
            </a:endParaRPr>
          </a:p>
        </p:txBody>
      </p:sp>
      <p:sp>
        <p:nvSpPr>
          <p:cNvPr id="14" name="Text Box 14"/>
          <p:cNvSpPr txBox="1">
            <a:spLocks noChangeArrowheads="1"/>
          </p:cNvSpPr>
          <p:nvPr/>
        </p:nvSpPr>
        <p:spPr bwMode="auto">
          <a:xfrm>
            <a:off x="7301946" y="6497638"/>
            <a:ext cx="17272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 algn="r">
              <a:defRPr/>
            </a:pPr>
            <a:r>
              <a:rPr lang="de-DE" sz="1600" b="1" dirty="0" err="1">
                <a:solidFill>
                  <a:schemeClr val="tx1"/>
                </a:solidFill>
              </a:rPr>
              <a:t>ces.itec.kit.edu</a:t>
            </a:r>
            <a:endParaRPr lang="de-DE" sz="1600" b="1" dirty="0">
              <a:solidFill>
                <a:schemeClr val="tx1"/>
              </a:solidFill>
            </a:endParaRPr>
          </a:p>
        </p:txBody>
      </p:sp>
      <p:pic>
        <p:nvPicPr>
          <p:cNvPr id="9" name="Picture 13" descr="KIT-Logo-rgb_en"/>
          <p:cNvPicPr>
            <a:picLocks noChangeAspect="1"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95288" y="417038"/>
            <a:ext cx="1619250" cy="747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7" descr="CES-Logo.tif"/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>
            <a:off x="7867650" y="331788"/>
            <a:ext cx="920750" cy="9207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59563" y="333375"/>
            <a:ext cx="2089150" cy="57594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390525" y="333375"/>
            <a:ext cx="6116638" cy="57594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9676672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07975"/>
            <a:ext cx="9144000" cy="708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304800" y="1716088"/>
            <a:ext cx="4203700" cy="47720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0900" y="1716088"/>
            <a:ext cx="4203700" cy="47720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23331870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AAD1D-6077-4F26-B178-44475D9E04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id="{BB606932-B917-4B6A-8DEF-A82E211B5934}"/>
              </a:ext>
            </a:extLst>
          </p:cNvPr>
          <p:cNvSpPr>
            <a:spLocks noGrp="1"/>
          </p:cNvSpPr>
          <p:nvPr>
            <p:ph type="chart"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605AEA-BFFC-473B-9CBD-4FDC1448C1F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7DFE4F-1EE9-4C81-A1F5-9CCAD94C0C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404C6B-0B5F-4D40-B5A5-DC5EF0994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fld id="{1D338568-D852-484D-B8E2-F06623F376F1}" type="slidenum">
              <a:rPr lang="zh-CN" altLang="de-DE"/>
              <a:pPr/>
              <a:t>‹#›</a:t>
            </a:fld>
            <a:endParaRPr lang="de-DE" altLang="zh-CN"/>
          </a:p>
        </p:txBody>
      </p:sp>
    </p:spTree>
    <p:extLst>
      <p:ext uri="{BB962C8B-B14F-4D97-AF65-F5344CB8AC3E}">
        <p14:creationId xmlns:p14="http://schemas.microsoft.com/office/powerpoint/2010/main" val="27826731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381000" y="950844"/>
            <a:ext cx="69342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392113" y="1198563"/>
            <a:ext cx="4102100" cy="48942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6613" y="1198563"/>
            <a:ext cx="4102100" cy="48942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381000" y="950844"/>
            <a:ext cx="69342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208088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1905000"/>
            <a:ext cx="4040188" cy="42211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208088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1905000"/>
            <a:ext cx="4041775" cy="42211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381000" y="950844"/>
            <a:ext cx="69342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el 1"/>
          <p:cNvSpPr>
            <a:spLocks noGrp="1"/>
          </p:cNvSpPr>
          <p:nvPr>
            <p:ph type="title"/>
          </p:nvPr>
        </p:nvSpPr>
        <p:spPr>
          <a:xfrm>
            <a:off x="390525" y="333375"/>
            <a:ext cx="6911975" cy="5619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381000" y="950844"/>
            <a:ext cx="69342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de-DE" noProof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381000" y="950844"/>
            <a:ext cx="69342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4.png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7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3.tif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20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5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9" descr="II_rahmen_neu_folge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90525" y="333375"/>
            <a:ext cx="6911975" cy="56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92113" y="1198563"/>
            <a:ext cx="8356600" cy="4894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34" name="Text Box 10"/>
          <p:cNvSpPr txBox="1">
            <a:spLocks noChangeArrowheads="1"/>
          </p:cNvSpPr>
          <p:nvPr/>
        </p:nvSpPr>
        <p:spPr bwMode="auto">
          <a:xfrm>
            <a:off x="6705600" y="6333439"/>
            <a:ext cx="1828800" cy="5157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noProof="0" dirty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ces.itec.kit.edu</a:t>
            </a:r>
            <a:endParaRPr lang="en-US" sz="1200" dirty="0"/>
          </a:p>
        </p:txBody>
      </p:sp>
      <p:sp>
        <p:nvSpPr>
          <p:cNvPr id="1035" name="Text Box 11"/>
          <p:cNvSpPr txBox="1">
            <a:spLocks noChangeArrowheads="1"/>
          </p:cNvSpPr>
          <p:nvPr/>
        </p:nvSpPr>
        <p:spPr bwMode="auto">
          <a:xfrm>
            <a:off x="4409280" y="6324600"/>
            <a:ext cx="467521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>
              <a:spcBef>
                <a:spcPct val="50000"/>
              </a:spcBef>
              <a:defRPr/>
            </a:pPr>
            <a:fld id="{37B4508C-19D0-45E7-8879-F89D66050682}" type="slidenum">
              <a:rPr lang="de-DE" sz="1200" b="1" smtClean="0"/>
              <a:t>‹#›</a:t>
            </a:fld>
            <a:r>
              <a:rPr lang="de-DE" sz="1200" b="1" dirty="0"/>
              <a:t>/24</a:t>
            </a:r>
          </a:p>
        </p:txBody>
      </p:sp>
      <p:pic>
        <p:nvPicPr>
          <p:cNvPr id="1037" name="Picture 9" descr="KITlogo_4c_frutiger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7667625" y="341313"/>
            <a:ext cx="1084263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xt Box 11"/>
          <p:cNvSpPr txBox="1">
            <a:spLocks noChangeArrowheads="1"/>
          </p:cNvSpPr>
          <p:nvPr/>
        </p:nvSpPr>
        <p:spPr bwMode="auto">
          <a:xfrm>
            <a:off x="147140" y="6324600"/>
            <a:ext cx="412006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l">
              <a:spcBef>
                <a:spcPct val="50000"/>
              </a:spcBef>
              <a:defRPr/>
            </a:pPr>
            <a:r>
              <a:rPr lang="en-US" sz="1200" dirty="0"/>
              <a:t>Sajjad Hussain, SS-2022</a:t>
            </a:r>
            <a:endParaRPr lang="de-DE" sz="1200" b="1" dirty="0"/>
          </a:p>
        </p:txBody>
      </p:sp>
      <p:pic>
        <p:nvPicPr>
          <p:cNvPr id="11" name="Picture 10" descr="CES-Logo.tif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8617743" y="6332538"/>
            <a:ext cx="525462" cy="525462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9" r:id="rId2"/>
    <p:sldLayoutId id="2147483658" r:id="rId3"/>
    <p:sldLayoutId id="2147483657" r:id="rId4"/>
    <p:sldLayoutId id="2147483656" r:id="rId5"/>
    <p:sldLayoutId id="2147483655" r:id="rId6"/>
    <p:sldLayoutId id="2147483654" r:id="rId7"/>
    <p:sldLayoutId id="2147483652" r:id="rId8"/>
    <p:sldLayoutId id="2147483651" r:id="rId9"/>
    <p:sldLayoutId id="2147483650" r:id="rId10"/>
    <p:sldLayoutId id="2147483660" r:id="rId11"/>
    <p:sldLayoutId id="2147483661" r:id="rId12"/>
    <p:sldLayoutId id="2147483662" r:id="rId13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9pPr>
    </p:titleStyle>
    <p:bodyStyle>
      <a:lvl1pPr marL="314325" indent="-314325" algn="l" rtl="0" eaLnBrk="1" fontAlgn="base" hangingPunct="1">
        <a:spcBef>
          <a:spcPct val="20000"/>
        </a:spcBef>
        <a:spcAft>
          <a:spcPct val="0"/>
        </a:spcAft>
        <a:buBlip>
          <a:blip r:embed="rId18"/>
        </a:buBlip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90575" indent="-314325" algn="l" rtl="0" eaLnBrk="1" fontAlgn="base" hangingPunct="1">
        <a:spcBef>
          <a:spcPct val="20000"/>
        </a:spcBef>
        <a:spcAft>
          <a:spcPct val="0"/>
        </a:spcAft>
        <a:buBlip>
          <a:blip r:embed="rId19"/>
        </a:buBlip>
        <a:defRPr sz="2000">
          <a:solidFill>
            <a:schemeClr val="tx1"/>
          </a:solidFill>
          <a:latin typeface="+mn-lt"/>
        </a:defRPr>
      </a:lvl2pPr>
      <a:lvl3pPr marL="1209675" indent="-276225" algn="l" rtl="0" eaLnBrk="1" fontAlgn="base" hangingPunct="1">
        <a:spcBef>
          <a:spcPct val="20000"/>
        </a:spcBef>
        <a:spcAft>
          <a:spcPct val="0"/>
        </a:spcAft>
        <a:buBlip>
          <a:blip r:embed="rId20"/>
        </a:buBlip>
        <a:defRPr sz="1800">
          <a:solidFill>
            <a:schemeClr val="tx1"/>
          </a:solidFill>
          <a:latin typeface="+mn-lt"/>
        </a:defRPr>
      </a:lvl3pPr>
      <a:lvl4pPr marL="1657350" indent="-276225" algn="l" rtl="0" eaLnBrk="1" fontAlgn="base" hangingPunct="1">
        <a:spcBef>
          <a:spcPct val="20000"/>
        </a:spcBef>
        <a:spcAft>
          <a:spcPct val="0"/>
        </a:spcAft>
        <a:buBlip>
          <a:blip r:embed="rId20"/>
        </a:buBlip>
        <a:defRPr sz="1800">
          <a:solidFill>
            <a:schemeClr val="tx1"/>
          </a:solidFill>
          <a:latin typeface="+mn-lt"/>
        </a:defRPr>
      </a:lvl4pPr>
      <a:lvl5pPr marL="2095500" indent="-276225" algn="l" rtl="0" eaLnBrk="1" fontAlgn="base" hangingPunct="1">
        <a:spcBef>
          <a:spcPct val="20000"/>
        </a:spcBef>
        <a:spcAft>
          <a:spcPct val="0"/>
        </a:spcAft>
        <a:buBlip>
          <a:blip r:embed="rId20"/>
        </a:buBlip>
        <a:defRPr sz="18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SzPct val="60000"/>
        <a:buBlip>
          <a:blip r:embed="rId21"/>
        </a:buBlip>
        <a:defRPr sz="14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SzPct val="60000"/>
        <a:buBlip>
          <a:blip r:embed="rId21"/>
        </a:buBlip>
        <a:defRPr sz="14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SzPct val="60000"/>
        <a:buBlip>
          <a:blip r:embed="rId21"/>
        </a:buBlip>
        <a:defRPr sz="14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SzPct val="60000"/>
        <a:buBlip>
          <a:blip r:embed="rId21"/>
        </a:buBlip>
        <a:defRPr sz="14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mailto:username@i80labpc10.ira.uka.de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mailto:user@i80labpcXX.ira.uka.uk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emf"/><Relationship Id="rId3" Type="http://schemas.openxmlformats.org/officeDocument/2006/relationships/oleObject" Target="../embeddings/oleObject2.bin"/><Relationship Id="rId7" Type="http://schemas.openxmlformats.org/officeDocument/2006/relationships/oleObject" Target="../embeddings/oleObject4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2.emf"/><Relationship Id="rId5" Type="http://schemas.openxmlformats.org/officeDocument/2006/relationships/oleObject" Target="../embeddings/oleObject3.bin"/><Relationship Id="rId10" Type="http://schemas.openxmlformats.org/officeDocument/2006/relationships/image" Target="../media/image24.emf"/><Relationship Id="rId4" Type="http://schemas.openxmlformats.org/officeDocument/2006/relationships/image" Target="../media/image21.emf"/><Relationship Id="rId9" Type="http://schemas.openxmlformats.org/officeDocument/2006/relationships/oleObject" Target="../embeddings/oleObject5.bin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15.jp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w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9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4" name="Rectangle 2"/>
          <p:cNvSpPr>
            <a:spLocks noChangeArrowheads="1"/>
          </p:cNvSpPr>
          <p:nvPr/>
        </p:nvSpPr>
        <p:spPr bwMode="auto">
          <a:xfrm>
            <a:off x="253106" y="1772816"/>
            <a:ext cx="8712968" cy="4326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b"/>
          <a:lstStyle/>
          <a:p>
            <a:pPr>
              <a:lnSpc>
                <a:spcPct val="90000"/>
              </a:lnSpc>
            </a:pPr>
            <a:r>
              <a:rPr lang="en-GB" sz="2400" b="1" dirty="0">
                <a:solidFill>
                  <a:schemeClr val="tx2"/>
                </a:solidFill>
                <a:latin typeface="Arial Black" panose="020B0A04020102020204" pitchFamily="34" charset="0"/>
              </a:rPr>
              <a:t>Customized Embedded Processor Design</a:t>
            </a:r>
          </a:p>
        </p:txBody>
      </p:sp>
      <p:sp>
        <p:nvSpPr>
          <p:cNvPr id="30725" name="Rectangle 3"/>
          <p:cNvSpPr>
            <a:spLocks noChangeArrowheads="1"/>
          </p:cNvSpPr>
          <p:nvPr/>
        </p:nvSpPr>
        <p:spPr bwMode="auto">
          <a:xfrm>
            <a:off x="253106" y="2349500"/>
            <a:ext cx="8511329" cy="620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r>
              <a:rPr lang="en-US" sz="1600" b="1" u="sng" dirty="0">
                <a:solidFill>
                  <a:srgbClr val="000000"/>
                </a:solidFill>
              </a:rPr>
              <a:t>Sajjad Hussain</a:t>
            </a:r>
            <a:r>
              <a:rPr lang="en-US" sz="1600" b="1" dirty="0">
                <a:solidFill>
                  <a:srgbClr val="000000"/>
                </a:solidFill>
              </a:rPr>
              <a:t>,</a:t>
            </a:r>
            <a:r>
              <a:rPr lang="de-DE" sz="1600" b="1" dirty="0">
                <a:solidFill>
                  <a:srgbClr val="000000"/>
                </a:solidFill>
              </a:rPr>
              <a:t> Dr. Lars Bauer, Prof. Dr. Jörg Henkel</a:t>
            </a:r>
            <a:r>
              <a:rPr lang="en-US" sz="1600" b="1" dirty="0">
                <a:solidFill>
                  <a:srgbClr val="000000"/>
                </a:solidFill>
              </a:rPr>
              <a:t> 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C19622BF-AF4E-42EB-84F0-63ED41E99E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3106" y="1330213"/>
            <a:ext cx="8712968" cy="4326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b"/>
          <a:lstStyle/>
          <a:p>
            <a:pPr>
              <a:lnSpc>
                <a:spcPct val="90000"/>
              </a:lnSpc>
            </a:pPr>
            <a:r>
              <a:rPr lang="en-GB" sz="2400" b="1" i="1" dirty="0">
                <a:solidFill>
                  <a:schemeClr val="tx2"/>
                </a:solidFill>
              </a:rPr>
              <a:t>Laboratory: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Pipeline Processor Used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2113" y="1198563"/>
            <a:ext cx="3151187" cy="4894262"/>
          </a:xfrm>
        </p:spPr>
        <p:txBody>
          <a:bodyPr/>
          <a:lstStyle/>
          <a:p>
            <a:r>
              <a:rPr lang="en-US" dirty="0"/>
              <a:t>Brownie STD 32 is a RISC-type pipeline processor architecture.</a:t>
            </a:r>
          </a:p>
          <a:p>
            <a:r>
              <a:rPr lang="en-US" dirty="0"/>
              <a:t>The Brownie architecture is designed for an easy and fast pipeline processor.</a:t>
            </a:r>
          </a:p>
          <a:p>
            <a:r>
              <a:rPr lang="en-US" dirty="0"/>
              <a:t>It is a Load-/Store-architecture, </a:t>
            </a:r>
            <a:endParaRPr lang="en-GB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2792456"/>
              </p:ext>
            </p:extLst>
          </p:nvPr>
        </p:nvGraphicFramePr>
        <p:xfrm>
          <a:off x="3543300" y="1015999"/>
          <a:ext cx="5357813" cy="5225640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{5C22544A-7EE6-4342-B048-85BDC9FD1C3A}</a:tableStyleId>
              </a:tblPr>
              <a:tblGrid>
                <a:gridCol w="3714750">
                  <a:extLst>
                    <a:ext uri="{9D8B030D-6E8A-4147-A177-3AD203B41FA5}">
                      <a16:colId xmlns:a16="http://schemas.microsoft.com/office/drawing/2014/main" val="2052623825"/>
                    </a:ext>
                  </a:extLst>
                </a:gridCol>
                <a:gridCol w="1643063">
                  <a:extLst>
                    <a:ext uri="{9D8B030D-6E8A-4147-A177-3AD203B41FA5}">
                      <a16:colId xmlns:a16="http://schemas.microsoft.com/office/drawing/2014/main" val="3563876914"/>
                    </a:ext>
                  </a:extLst>
                </a:gridCol>
              </a:tblGrid>
              <a:tr h="427039">
                <a:tc>
                  <a:txBody>
                    <a:bodyPr/>
                    <a:lstStyle/>
                    <a:p>
                      <a:pPr algn="ctr">
                        <a:lnSpc>
                          <a:spcPts val="14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Parameters</a:t>
                      </a:r>
                      <a:endParaRPr lang="en-GB" sz="1600" dirty="0">
                        <a:solidFill>
                          <a:schemeClr val="tx1"/>
                        </a:solidFill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Architecture</a:t>
                      </a:r>
                      <a:endParaRPr lang="en-GB" sz="1600" dirty="0">
                        <a:solidFill>
                          <a:schemeClr val="tx1"/>
                        </a:solidFill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2577448"/>
                  </a:ext>
                </a:extLst>
              </a:tr>
              <a:tr h="278709">
                <a:tc>
                  <a:txBody>
                    <a:bodyPr/>
                    <a:lstStyle/>
                    <a:p>
                      <a:pPr marL="228600" indent="-228600" algn="just">
                        <a:spcAft>
                          <a:spcPts val="600"/>
                        </a:spcAft>
                        <a:tabLst>
                          <a:tab pos="228600" algn="l"/>
                          <a:tab pos="457200" algn="l"/>
                        </a:tabLst>
                      </a:pPr>
                      <a:r>
                        <a:rPr lang="en-GB" sz="1600" b="0" dirty="0">
                          <a:solidFill>
                            <a:schemeClr val="tx1"/>
                          </a:solidFill>
                          <a:effectLst/>
                        </a:rPr>
                        <a:t>Basic architecture</a:t>
                      </a:r>
                      <a:endParaRPr lang="en-GB" sz="1600" b="0" dirty="0">
                        <a:solidFill>
                          <a:schemeClr val="tx1"/>
                        </a:solidFill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algn="just">
                        <a:spcAft>
                          <a:spcPts val="600"/>
                        </a:spcAft>
                        <a:tabLst>
                          <a:tab pos="228600" algn="l"/>
                          <a:tab pos="457200" algn="l"/>
                        </a:tabLst>
                      </a:pPr>
                      <a:r>
                        <a:rPr lang="en-GB" sz="1600" b="0" dirty="0">
                          <a:solidFill>
                            <a:schemeClr val="tx1"/>
                          </a:solidFill>
                          <a:effectLst/>
                        </a:rPr>
                        <a:t>RISC</a:t>
                      </a:r>
                      <a:endParaRPr lang="en-GB" sz="1600" b="0" dirty="0">
                        <a:solidFill>
                          <a:schemeClr val="tx1"/>
                        </a:solidFill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5740453"/>
                  </a:ext>
                </a:extLst>
              </a:tr>
              <a:tr h="278709">
                <a:tc>
                  <a:txBody>
                    <a:bodyPr/>
                    <a:lstStyle/>
                    <a:p>
                      <a:pPr marL="228600" indent="-228600" algn="just">
                        <a:spcAft>
                          <a:spcPts val="600"/>
                        </a:spcAft>
                        <a:tabLst>
                          <a:tab pos="228600" algn="l"/>
                          <a:tab pos="457200" algn="l"/>
                        </a:tabLst>
                      </a:pPr>
                      <a:r>
                        <a:rPr lang="en-GB" sz="1600" b="0" dirty="0">
                          <a:solidFill>
                            <a:schemeClr val="tx1"/>
                          </a:solidFill>
                          <a:effectLst/>
                        </a:rPr>
                        <a:t>Memory architecture</a:t>
                      </a:r>
                      <a:endParaRPr lang="en-GB" sz="1600" b="0" dirty="0">
                        <a:solidFill>
                          <a:schemeClr val="tx1"/>
                        </a:solidFill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algn="just">
                        <a:spcAft>
                          <a:spcPts val="600"/>
                        </a:spcAft>
                        <a:tabLst>
                          <a:tab pos="228600" algn="l"/>
                          <a:tab pos="457200" algn="l"/>
                        </a:tabLst>
                      </a:pPr>
                      <a:r>
                        <a:rPr lang="en-GB" sz="1600" b="0" dirty="0">
                          <a:solidFill>
                            <a:schemeClr val="tx1"/>
                          </a:solidFill>
                          <a:effectLst/>
                        </a:rPr>
                        <a:t>Harvard</a:t>
                      </a:r>
                      <a:endParaRPr lang="en-GB" sz="1600" b="0" dirty="0">
                        <a:solidFill>
                          <a:schemeClr val="tx1"/>
                        </a:solidFill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1725631"/>
                  </a:ext>
                </a:extLst>
              </a:tr>
              <a:tr h="278709">
                <a:tc>
                  <a:txBody>
                    <a:bodyPr/>
                    <a:lstStyle/>
                    <a:p>
                      <a:pPr marL="228600" indent="-228600" algn="just">
                        <a:spcAft>
                          <a:spcPts val="600"/>
                        </a:spcAft>
                        <a:tabLst>
                          <a:tab pos="228600" algn="l"/>
                          <a:tab pos="457200" algn="l"/>
                        </a:tabLst>
                      </a:pPr>
                      <a:r>
                        <a:rPr lang="en-GB" sz="1600" b="0" dirty="0">
                          <a:solidFill>
                            <a:schemeClr val="tx1"/>
                          </a:solidFill>
                          <a:effectLst/>
                        </a:rPr>
                        <a:t>Instruction length</a:t>
                      </a:r>
                      <a:endParaRPr lang="en-GB" sz="1600" b="0" dirty="0">
                        <a:solidFill>
                          <a:schemeClr val="tx1"/>
                        </a:solidFill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4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</a:rPr>
                        <a:t>32</a:t>
                      </a:r>
                      <a:endParaRPr lang="en-GB" sz="1600" b="0" dirty="0">
                        <a:solidFill>
                          <a:schemeClr val="tx1"/>
                        </a:solidFill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4165317"/>
                  </a:ext>
                </a:extLst>
              </a:tr>
              <a:tr h="278709">
                <a:tc>
                  <a:txBody>
                    <a:bodyPr/>
                    <a:lstStyle/>
                    <a:p>
                      <a:pPr marL="228600" indent="-228600" algn="just">
                        <a:spcAft>
                          <a:spcPts val="600"/>
                        </a:spcAft>
                        <a:tabLst>
                          <a:tab pos="228600" algn="l"/>
                          <a:tab pos="457200" algn="l"/>
                        </a:tabLst>
                      </a:pPr>
                      <a:r>
                        <a:rPr lang="en-GB" sz="1600" b="0" dirty="0">
                          <a:solidFill>
                            <a:schemeClr val="tx1"/>
                          </a:solidFill>
                          <a:effectLst/>
                        </a:rPr>
                        <a:t>Data length</a:t>
                      </a:r>
                      <a:endParaRPr lang="en-GB" sz="1600" b="0" dirty="0">
                        <a:solidFill>
                          <a:schemeClr val="tx1"/>
                        </a:solidFill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4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</a:rPr>
                        <a:t>32</a:t>
                      </a:r>
                      <a:endParaRPr lang="en-GB" sz="1600" b="0" dirty="0">
                        <a:solidFill>
                          <a:schemeClr val="tx1"/>
                        </a:solidFill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3900711"/>
                  </a:ext>
                </a:extLst>
              </a:tr>
              <a:tr h="278709">
                <a:tc>
                  <a:txBody>
                    <a:bodyPr/>
                    <a:lstStyle/>
                    <a:p>
                      <a:pPr marL="228600" indent="-228600" algn="just">
                        <a:spcAft>
                          <a:spcPts val="600"/>
                        </a:spcAft>
                        <a:tabLst>
                          <a:tab pos="228600" algn="l"/>
                          <a:tab pos="457200" algn="l"/>
                        </a:tabLst>
                      </a:pPr>
                      <a:r>
                        <a:rPr lang="en-GB" sz="1600" b="0" dirty="0">
                          <a:solidFill>
                            <a:schemeClr val="tx1"/>
                          </a:solidFill>
                          <a:effectLst/>
                        </a:rPr>
                        <a:t>Addressing</a:t>
                      </a:r>
                      <a:endParaRPr lang="en-GB" sz="1600" b="0" dirty="0">
                        <a:solidFill>
                          <a:schemeClr val="tx1"/>
                        </a:solidFill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algn="just">
                        <a:spcAft>
                          <a:spcPts val="600"/>
                        </a:spcAft>
                        <a:tabLst>
                          <a:tab pos="228600" algn="l"/>
                          <a:tab pos="457200" algn="l"/>
                        </a:tabLst>
                      </a:pPr>
                      <a:r>
                        <a:rPr lang="en-GB" sz="1600" b="0" dirty="0">
                          <a:solidFill>
                            <a:schemeClr val="tx1"/>
                          </a:solidFill>
                          <a:effectLst/>
                        </a:rPr>
                        <a:t>Byte address</a:t>
                      </a:r>
                      <a:endParaRPr lang="en-GB" sz="1600" b="0" dirty="0">
                        <a:solidFill>
                          <a:schemeClr val="tx1"/>
                        </a:solidFill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8484810"/>
                  </a:ext>
                </a:extLst>
              </a:tr>
              <a:tr h="541930">
                <a:tc>
                  <a:txBody>
                    <a:bodyPr/>
                    <a:lstStyle/>
                    <a:p>
                      <a:pPr algn="l">
                        <a:lnSpc>
                          <a:spcPts val="14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</a:rPr>
                        <a:t>The number of general-purpose registers</a:t>
                      </a:r>
                      <a:endParaRPr lang="en-GB" sz="1600" b="0" dirty="0">
                        <a:solidFill>
                          <a:schemeClr val="tx1"/>
                        </a:solidFill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4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</a:rPr>
                        <a:t>32</a:t>
                      </a:r>
                      <a:endParaRPr lang="en-GB" sz="1600" b="0" dirty="0">
                        <a:solidFill>
                          <a:schemeClr val="tx1"/>
                        </a:solidFill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044913"/>
                  </a:ext>
                </a:extLst>
              </a:tr>
              <a:tr h="475249">
                <a:tc>
                  <a:txBody>
                    <a:bodyPr/>
                    <a:lstStyle/>
                    <a:p>
                      <a:pPr marL="228600" indent="-228600" algn="just">
                        <a:spcAft>
                          <a:spcPts val="600"/>
                        </a:spcAft>
                        <a:tabLst>
                          <a:tab pos="228600" algn="l"/>
                          <a:tab pos="457200" algn="l"/>
                        </a:tabLst>
                      </a:pPr>
                      <a:r>
                        <a:rPr lang="en-GB" sz="1600" b="0" dirty="0">
                          <a:solidFill>
                            <a:schemeClr val="tx1"/>
                          </a:solidFill>
                          <a:effectLst/>
                        </a:rPr>
                        <a:t>The number of pipeline stages</a:t>
                      </a:r>
                      <a:endParaRPr lang="en-GB" sz="1600" b="0" dirty="0">
                        <a:solidFill>
                          <a:schemeClr val="tx1"/>
                        </a:solidFill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4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endParaRPr lang="en-GB" sz="1600" b="0" dirty="0">
                        <a:solidFill>
                          <a:schemeClr val="tx1"/>
                        </a:solidFill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5001903"/>
                  </a:ext>
                </a:extLst>
              </a:tr>
              <a:tr h="346550">
                <a:tc>
                  <a:txBody>
                    <a:bodyPr/>
                    <a:lstStyle/>
                    <a:p>
                      <a:pPr algn="l">
                        <a:lnSpc>
                          <a:spcPts val="14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</a:rPr>
                        <a:t>The number of delayed branch slot</a:t>
                      </a:r>
                      <a:endParaRPr lang="en-GB" sz="1600" b="0" dirty="0">
                        <a:solidFill>
                          <a:schemeClr val="tx1"/>
                        </a:solidFill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4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en-GB" sz="1600" b="0" dirty="0">
                        <a:solidFill>
                          <a:schemeClr val="tx1"/>
                        </a:solidFill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0192303"/>
                  </a:ext>
                </a:extLst>
              </a:tr>
              <a:tr h="278709">
                <a:tc>
                  <a:txBody>
                    <a:bodyPr/>
                    <a:lstStyle/>
                    <a:p>
                      <a:pPr algn="l">
                        <a:lnSpc>
                          <a:spcPts val="14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</a:rPr>
                        <a:t>Floating-point unit</a:t>
                      </a:r>
                      <a:endParaRPr lang="en-GB" sz="1600" b="0" dirty="0">
                        <a:solidFill>
                          <a:schemeClr val="tx1"/>
                        </a:solidFill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algn="just">
                        <a:spcAft>
                          <a:spcPts val="600"/>
                        </a:spcAft>
                        <a:tabLst>
                          <a:tab pos="228600" algn="l"/>
                          <a:tab pos="457200" algn="l"/>
                        </a:tabLst>
                      </a:pPr>
                      <a:r>
                        <a:rPr lang="en-GB" sz="1600" b="0" dirty="0">
                          <a:solidFill>
                            <a:schemeClr val="tx1"/>
                          </a:solidFill>
                          <a:effectLst/>
                        </a:rPr>
                        <a:t>N/A</a:t>
                      </a:r>
                      <a:endParaRPr lang="en-GB" sz="1600" b="0" dirty="0">
                        <a:solidFill>
                          <a:schemeClr val="tx1"/>
                        </a:solidFill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2450978"/>
                  </a:ext>
                </a:extLst>
              </a:tr>
              <a:tr h="278709">
                <a:tc>
                  <a:txBody>
                    <a:bodyPr/>
                    <a:lstStyle/>
                    <a:p>
                      <a:pPr marL="228600" indent="-228600" algn="just">
                        <a:spcAft>
                          <a:spcPts val="600"/>
                        </a:spcAft>
                        <a:tabLst>
                          <a:tab pos="228600" algn="l"/>
                          <a:tab pos="457200" algn="l"/>
                        </a:tabLst>
                      </a:pPr>
                      <a:r>
                        <a:rPr lang="en-GB" sz="1600" b="0" dirty="0">
                          <a:solidFill>
                            <a:schemeClr val="tx1"/>
                          </a:solidFill>
                          <a:effectLst/>
                        </a:rPr>
                        <a:t>Forwarding</a:t>
                      </a:r>
                      <a:endParaRPr lang="en-GB" sz="1600" b="0" dirty="0">
                        <a:solidFill>
                          <a:schemeClr val="tx1"/>
                        </a:solidFill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4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</a:rPr>
                        <a:t>full forwarding</a:t>
                      </a:r>
                      <a:endParaRPr lang="en-GB" sz="1600" b="0" dirty="0">
                        <a:solidFill>
                          <a:schemeClr val="tx1"/>
                        </a:solidFill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0552919"/>
                  </a:ext>
                </a:extLst>
              </a:tr>
              <a:tr h="585795">
                <a:tc>
                  <a:txBody>
                    <a:bodyPr/>
                    <a:lstStyle/>
                    <a:p>
                      <a:pPr marL="228600" indent="-228600" algn="just">
                        <a:spcAft>
                          <a:spcPts val="600"/>
                        </a:spcAft>
                        <a:tabLst>
                          <a:tab pos="228600" algn="l"/>
                          <a:tab pos="457200" algn="l"/>
                        </a:tabLst>
                      </a:pPr>
                      <a:r>
                        <a:rPr lang="en-GB" sz="1600" b="0" dirty="0">
                          <a:solidFill>
                            <a:schemeClr val="tx1"/>
                          </a:solidFill>
                          <a:effectLst/>
                        </a:rPr>
                        <a:t>Alignment</a:t>
                      </a:r>
                      <a:endParaRPr lang="en-GB" sz="1600" b="0" dirty="0">
                        <a:solidFill>
                          <a:schemeClr val="tx1"/>
                        </a:solidFill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4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</a:rPr>
                        <a:t>1-byte, 2-byte and 4-byte</a:t>
                      </a:r>
                      <a:endParaRPr lang="en-GB" sz="1600" b="0" dirty="0">
                        <a:solidFill>
                          <a:schemeClr val="tx1"/>
                        </a:solidFill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6050178"/>
                  </a:ext>
                </a:extLst>
              </a:tr>
              <a:tr h="356184">
                <a:tc>
                  <a:txBody>
                    <a:bodyPr/>
                    <a:lstStyle/>
                    <a:p>
                      <a:pPr marL="228600" indent="-228600" algn="just">
                        <a:spcAft>
                          <a:spcPts val="600"/>
                        </a:spcAft>
                        <a:tabLst>
                          <a:tab pos="228600" algn="l"/>
                          <a:tab pos="457200" algn="l"/>
                        </a:tabLst>
                      </a:pPr>
                      <a:r>
                        <a:rPr lang="en-GB" sz="1600" b="0" dirty="0">
                          <a:solidFill>
                            <a:schemeClr val="tx1"/>
                          </a:solidFill>
                          <a:effectLst/>
                        </a:rPr>
                        <a:t>Endian-ness</a:t>
                      </a:r>
                      <a:endParaRPr lang="en-GB" sz="1600" b="0" dirty="0">
                        <a:solidFill>
                          <a:schemeClr val="tx1"/>
                        </a:solidFill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4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</a:rPr>
                        <a:t>Big Endian</a:t>
                      </a:r>
                      <a:endParaRPr lang="en-GB" sz="1600" b="0" dirty="0">
                        <a:solidFill>
                          <a:schemeClr val="tx1"/>
                        </a:solidFill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623501"/>
                  </a:ext>
                </a:extLst>
              </a:tr>
              <a:tr h="541930">
                <a:tc>
                  <a:txBody>
                    <a:bodyPr/>
                    <a:lstStyle/>
                    <a:p>
                      <a:pPr marL="228600" indent="-228600" algn="just">
                        <a:spcAft>
                          <a:spcPts val="600"/>
                        </a:spcAft>
                        <a:tabLst>
                          <a:tab pos="228600" algn="l"/>
                          <a:tab pos="457200" algn="l"/>
                        </a:tabLst>
                      </a:pPr>
                      <a:r>
                        <a:rPr lang="en-GB" sz="1600" b="0" dirty="0">
                          <a:solidFill>
                            <a:schemeClr val="tx1"/>
                          </a:solidFill>
                          <a:effectLst/>
                        </a:rPr>
                        <a:t>Interrupts</a:t>
                      </a:r>
                      <a:endParaRPr lang="en-GB" sz="1600" b="0" dirty="0">
                        <a:solidFill>
                          <a:schemeClr val="tx1"/>
                        </a:solidFill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4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</a:rPr>
                        <a:t>Reset, Internal, External</a:t>
                      </a:r>
                      <a:endParaRPr lang="en-GB" sz="1600" b="0" dirty="0">
                        <a:solidFill>
                          <a:schemeClr val="tx1"/>
                        </a:solidFill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89207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36200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Profiling on Control-Flow Graph</a:t>
            </a:r>
          </a:p>
        </p:txBody>
      </p:sp>
      <p:pic>
        <p:nvPicPr>
          <p:cNvPr id="12300" name="Picture 4" descr="BlowfishProfile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 cstate="print"/>
          <a:srcRect l="25990" r="25702"/>
          <a:stretch/>
        </p:blipFill>
        <p:spPr>
          <a:xfrm>
            <a:off x="6081714" y="981869"/>
            <a:ext cx="2757486" cy="4894262"/>
          </a:xfrm>
        </p:spPr>
      </p:pic>
      <p:sp>
        <p:nvSpPr>
          <p:cNvPr id="653320" name="Text Box 8"/>
          <p:cNvSpPr txBox="1">
            <a:spLocks noChangeArrowheads="1"/>
          </p:cNvSpPr>
          <p:nvPr/>
        </p:nvSpPr>
        <p:spPr bwMode="auto">
          <a:xfrm rot="16200000">
            <a:off x="3302173" y="3382165"/>
            <a:ext cx="5327650" cy="339725"/>
          </a:xfrm>
          <a:prstGeom prst="rect">
            <a:avLst/>
          </a:prstGeom>
          <a:noFill/>
          <a:ln w="12699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8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Blowfish with 1 KB input data: Encrypt and Decrypt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1691F0F3-9222-4151-8C79-599E7CA313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7544" y="1103756"/>
            <a:ext cx="4752528" cy="51120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14325" indent="-3143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90575" indent="-3143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2000">
                <a:solidFill>
                  <a:schemeClr val="tx1"/>
                </a:solidFill>
                <a:latin typeface="+mn-lt"/>
              </a:defRPr>
            </a:lvl2pPr>
            <a:lvl3pPr marL="1209675" indent="-2762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sz="1800">
                <a:solidFill>
                  <a:schemeClr val="tx1"/>
                </a:solidFill>
                <a:latin typeface="+mn-lt"/>
              </a:defRPr>
            </a:lvl3pPr>
            <a:lvl4pPr marL="1657350" indent="-2762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sz="1800">
                <a:solidFill>
                  <a:schemeClr val="tx1"/>
                </a:solidFill>
                <a:latin typeface="+mn-lt"/>
              </a:defRPr>
            </a:lvl4pPr>
            <a:lvl5pPr marL="2095500" indent="-2762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sz="18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6"/>
              </a:buBlip>
              <a:defRPr sz="14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6"/>
              </a:buBlip>
              <a:defRPr sz="14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6"/>
              </a:buBlip>
              <a:defRPr sz="14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6"/>
              </a:buBlip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defRPr/>
            </a:pPr>
            <a:r>
              <a:rPr lang="en-GB" kern="0" dirty="0"/>
              <a:t>Each node is a Base Block:</a:t>
            </a:r>
          </a:p>
          <a:p>
            <a:pPr lvl="1">
              <a:defRPr/>
            </a:pPr>
            <a:r>
              <a:rPr lang="en-GB" kern="0" dirty="0"/>
              <a:t>The instructions in a Base Block are always executed together</a:t>
            </a:r>
          </a:p>
          <a:p>
            <a:pPr lvl="1">
              <a:buFont typeface="Wingdings" panose="05000000000000000000" pitchFamily="2" charset="2"/>
              <a:buChar char="Ø"/>
              <a:defRPr/>
            </a:pPr>
            <a:r>
              <a:rPr lang="en-GB" kern="0" dirty="0"/>
              <a:t>No jumps in a Base Block, except the end</a:t>
            </a:r>
          </a:p>
          <a:p>
            <a:pPr lvl="1">
              <a:buFont typeface="Wingdings" panose="05000000000000000000" pitchFamily="2" charset="2"/>
              <a:buChar char="Ø"/>
              <a:defRPr/>
            </a:pPr>
            <a:r>
              <a:rPr lang="en-GB" kern="0" dirty="0"/>
              <a:t>No jump targets in a Base Block, except the beginning</a:t>
            </a:r>
          </a:p>
        </p:txBody>
      </p:sp>
    </p:spTree>
    <p:extLst>
      <p:ext uri="{BB962C8B-B14F-4D97-AF65-F5344CB8AC3E}">
        <p14:creationId xmlns:p14="http://schemas.microsoft.com/office/powerpoint/2010/main" val="6754233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Freeform 159"/>
          <p:cNvSpPr/>
          <p:nvPr/>
        </p:nvSpPr>
        <p:spPr bwMode="auto">
          <a:xfrm>
            <a:off x="5677944" y="2250813"/>
            <a:ext cx="3070519" cy="3814096"/>
          </a:xfrm>
          <a:custGeom>
            <a:avLst/>
            <a:gdLst>
              <a:gd name="connsiteX0" fmla="*/ 624994 w 4048607"/>
              <a:gd name="connsiteY0" fmla="*/ 660400 h 5375564"/>
              <a:gd name="connsiteX1" fmla="*/ 2601576 w 4048607"/>
              <a:gd name="connsiteY1" fmla="*/ 300182 h 5375564"/>
              <a:gd name="connsiteX2" fmla="*/ 3885431 w 4048607"/>
              <a:gd name="connsiteY2" fmla="*/ 2461491 h 5375564"/>
              <a:gd name="connsiteX3" fmla="*/ 3580631 w 4048607"/>
              <a:gd name="connsiteY3" fmla="*/ 4281055 h 5375564"/>
              <a:gd name="connsiteX4" fmla="*/ 1576340 w 4048607"/>
              <a:gd name="connsiteY4" fmla="*/ 5149273 h 5375564"/>
              <a:gd name="connsiteX5" fmla="*/ 163176 w 4048607"/>
              <a:gd name="connsiteY5" fmla="*/ 2923309 h 5375564"/>
              <a:gd name="connsiteX6" fmla="*/ 624994 w 4048607"/>
              <a:gd name="connsiteY6" fmla="*/ 660400 h 5375564"/>
              <a:gd name="connsiteX0" fmla="*/ 624994 w 4048607"/>
              <a:gd name="connsiteY0" fmla="*/ 703888 h 5419052"/>
              <a:gd name="connsiteX1" fmla="*/ 1816485 w 4048607"/>
              <a:gd name="connsiteY1" fmla="*/ 442961 h 5419052"/>
              <a:gd name="connsiteX2" fmla="*/ 2601576 w 4048607"/>
              <a:gd name="connsiteY2" fmla="*/ 343670 h 5419052"/>
              <a:gd name="connsiteX3" fmla="*/ 3885431 w 4048607"/>
              <a:gd name="connsiteY3" fmla="*/ 2504979 h 5419052"/>
              <a:gd name="connsiteX4" fmla="*/ 3580631 w 4048607"/>
              <a:gd name="connsiteY4" fmla="*/ 4324543 h 5419052"/>
              <a:gd name="connsiteX5" fmla="*/ 1576340 w 4048607"/>
              <a:gd name="connsiteY5" fmla="*/ 5192761 h 5419052"/>
              <a:gd name="connsiteX6" fmla="*/ 163176 w 4048607"/>
              <a:gd name="connsiteY6" fmla="*/ 2966797 h 5419052"/>
              <a:gd name="connsiteX7" fmla="*/ 624994 w 4048607"/>
              <a:gd name="connsiteY7" fmla="*/ 703888 h 5419052"/>
              <a:gd name="connsiteX0" fmla="*/ 624994 w 3997807"/>
              <a:gd name="connsiteY0" fmla="*/ 420639 h 5135803"/>
              <a:gd name="connsiteX1" fmla="*/ 1816485 w 3997807"/>
              <a:gd name="connsiteY1" fmla="*/ 159712 h 5135803"/>
              <a:gd name="connsiteX2" fmla="*/ 2906376 w 3997807"/>
              <a:gd name="connsiteY2" fmla="*/ 419196 h 5135803"/>
              <a:gd name="connsiteX3" fmla="*/ 3885431 w 3997807"/>
              <a:gd name="connsiteY3" fmla="*/ 2221730 h 5135803"/>
              <a:gd name="connsiteX4" fmla="*/ 3580631 w 3997807"/>
              <a:gd name="connsiteY4" fmla="*/ 4041294 h 5135803"/>
              <a:gd name="connsiteX5" fmla="*/ 1576340 w 3997807"/>
              <a:gd name="connsiteY5" fmla="*/ 4909512 h 5135803"/>
              <a:gd name="connsiteX6" fmla="*/ 163176 w 3997807"/>
              <a:gd name="connsiteY6" fmla="*/ 2683548 h 5135803"/>
              <a:gd name="connsiteX7" fmla="*/ 624994 w 3997807"/>
              <a:gd name="connsiteY7" fmla="*/ 420639 h 5135803"/>
              <a:gd name="connsiteX0" fmla="*/ 620376 w 3993189"/>
              <a:gd name="connsiteY0" fmla="*/ 573713 h 5060277"/>
              <a:gd name="connsiteX1" fmla="*/ 1811867 w 3993189"/>
              <a:gd name="connsiteY1" fmla="*/ 84186 h 5060277"/>
              <a:gd name="connsiteX2" fmla="*/ 2901758 w 3993189"/>
              <a:gd name="connsiteY2" fmla="*/ 343670 h 5060277"/>
              <a:gd name="connsiteX3" fmla="*/ 3880813 w 3993189"/>
              <a:gd name="connsiteY3" fmla="*/ 2146204 h 5060277"/>
              <a:gd name="connsiteX4" fmla="*/ 3576013 w 3993189"/>
              <a:gd name="connsiteY4" fmla="*/ 3965768 h 5060277"/>
              <a:gd name="connsiteX5" fmla="*/ 1571722 w 3993189"/>
              <a:gd name="connsiteY5" fmla="*/ 4833986 h 5060277"/>
              <a:gd name="connsiteX6" fmla="*/ 158558 w 3993189"/>
              <a:gd name="connsiteY6" fmla="*/ 2608022 h 5060277"/>
              <a:gd name="connsiteX7" fmla="*/ 620376 w 3993189"/>
              <a:gd name="connsiteY7" fmla="*/ 573713 h 5060277"/>
              <a:gd name="connsiteX0" fmla="*/ 594976 w 3967789"/>
              <a:gd name="connsiteY0" fmla="*/ 573713 h 4831677"/>
              <a:gd name="connsiteX1" fmla="*/ 1786467 w 3967789"/>
              <a:gd name="connsiteY1" fmla="*/ 84186 h 4831677"/>
              <a:gd name="connsiteX2" fmla="*/ 2876358 w 3967789"/>
              <a:gd name="connsiteY2" fmla="*/ 343670 h 4831677"/>
              <a:gd name="connsiteX3" fmla="*/ 3855413 w 3967789"/>
              <a:gd name="connsiteY3" fmla="*/ 2146204 h 4831677"/>
              <a:gd name="connsiteX4" fmla="*/ 3550613 w 3967789"/>
              <a:gd name="connsiteY4" fmla="*/ 3965768 h 4831677"/>
              <a:gd name="connsiteX5" fmla="*/ 1393922 w 3967789"/>
              <a:gd name="connsiteY5" fmla="*/ 4605386 h 4831677"/>
              <a:gd name="connsiteX6" fmla="*/ 133158 w 3967789"/>
              <a:gd name="connsiteY6" fmla="*/ 2608022 h 4831677"/>
              <a:gd name="connsiteX7" fmla="*/ 594976 w 3967789"/>
              <a:gd name="connsiteY7" fmla="*/ 573713 h 4831677"/>
              <a:gd name="connsiteX0" fmla="*/ 594976 w 3967789"/>
              <a:gd name="connsiteY0" fmla="*/ 573713 h 4926350"/>
              <a:gd name="connsiteX1" fmla="*/ 1786467 w 3967789"/>
              <a:gd name="connsiteY1" fmla="*/ 84186 h 4926350"/>
              <a:gd name="connsiteX2" fmla="*/ 2876358 w 3967789"/>
              <a:gd name="connsiteY2" fmla="*/ 343670 h 4926350"/>
              <a:gd name="connsiteX3" fmla="*/ 3855413 w 3967789"/>
              <a:gd name="connsiteY3" fmla="*/ 2146204 h 4926350"/>
              <a:gd name="connsiteX4" fmla="*/ 3550613 w 3967789"/>
              <a:gd name="connsiteY4" fmla="*/ 3965768 h 4926350"/>
              <a:gd name="connsiteX5" fmla="*/ 1393922 w 3967789"/>
              <a:gd name="connsiteY5" fmla="*/ 4605386 h 4926350"/>
              <a:gd name="connsiteX6" fmla="*/ 133158 w 3967789"/>
              <a:gd name="connsiteY6" fmla="*/ 2608022 h 4926350"/>
              <a:gd name="connsiteX7" fmla="*/ 594976 w 3967789"/>
              <a:gd name="connsiteY7" fmla="*/ 573713 h 4926350"/>
              <a:gd name="connsiteX0" fmla="*/ 848976 w 3916989"/>
              <a:gd name="connsiteY0" fmla="*/ 573713 h 4926350"/>
              <a:gd name="connsiteX1" fmla="*/ 1735667 w 3916989"/>
              <a:gd name="connsiteY1" fmla="*/ 84186 h 4926350"/>
              <a:gd name="connsiteX2" fmla="*/ 2825558 w 3916989"/>
              <a:gd name="connsiteY2" fmla="*/ 343670 h 4926350"/>
              <a:gd name="connsiteX3" fmla="*/ 3804613 w 3916989"/>
              <a:gd name="connsiteY3" fmla="*/ 2146204 h 4926350"/>
              <a:gd name="connsiteX4" fmla="*/ 3499813 w 3916989"/>
              <a:gd name="connsiteY4" fmla="*/ 3965768 h 4926350"/>
              <a:gd name="connsiteX5" fmla="*/ 1343122 w 3916989"/>
              <a:gd name="connsiteY5" fmla="*/ 4605386 h 4926350"/>
              <a:gd name="connsiteX6" fmla="*/ 82358 w 3916989"/>
              <a:gd name="connsiteY6" fmla="*/ 2608022 h 4926350"/>
              <a:gd name="connsiteX7" fmla="*/ 848976 w 3916989"/>
              <a:gd name="connsiteY7" fmla="*/ 573713 h 4926350"/>
              <a:gd name="connsiteX0" fmla="*/ 75430 w 3143443"/>
              <a:gd name="connsiteY0" fmla="*/ 598439 h 4951076"/>
              <a:gd name="connsiteX1" fmla="*/ 962121 w 3143443"/>
              <a:gd name="connsiteY1" fmla="*/ 108912 h 4951076"/>
              <a:gd name="connsiteX2" fmla="*/ 2052012 w 3143443"/>
              <a:gd name="connsiteY2" fmla="*/ 368396 h 4951076"/>
              <a:gd name="connsiteX3" fmla="*/ 3031067 w 3143443"/>
              <a:gd name="connsiteY3" fmla="*/ 2170930 h 4951076"/>
              <a:gd name="connsiteX4" fmla="*/ 2726267 w 3143443"/>
              <a:gd name="connsiteY4" fmla="*/ 3990494 h 4951076"/>
              <a:gd name="connsiteX5" fmla="*/ 569576 w 3143443"/>
              <a:gd name="connsiteY5" fmla="*/ 4630112 h 4951076"/>
              <a:gd name="connsiteX6" fmla="*/ 680412 w 3143443"/>
              <a:gd name="connsiteY6" fmla="*/ 3699548 h 4951076"/>
              <a:gd name="connsiteX7" fmla="*/ 75430 w 3143443"/>
              <a:gd name="connsiteY7" fmla="*/ 598439 h 4951076"/>
              <a:gd name="connsiteX0" fmla="*/ 46951 w 3114964"/>
              <a:gd name="connsiteY0" fmla="*/ 598439 h 4951076"/>
              <a:gd name="connsiteX1" fmla="*/ 933642 w 3114964"/>
              <a:gd name="connsiteY1" fmla="*/ 108912 h 4951076"/>
              <a:gd name="connsiteX2" fmla="*/ 2023533 w 3114964"/>
              <a:gd name="connsiteY2" fmla="*/ 368396 h 4951076"/>
              <a:gd name="connsiteX3" fmla="*/ 3002588 w 3114964"/>
              <a:gd name="connsiteY3" fmla="*/ 2170930 h 4951076"/>
              <a:gd name="connsiteX4" fmla="*/ 2697788 w 3114964"/>
              <a:gd name="connsiteY4" fmla="*/ 3990494 h 4951076"/>
              <a:gd name="connsiteX5" fmla="*/ 693497 w 3114964"/>
              <a:gd name="connsiteY5" fmla="*/ 4630112 h 4951076"/>
              <a:gd name="connsiteX6" fmla="*/ 651933 w 3114964"/>
              <a:gd name="connsiteY6" fmla="*/ 3699548 h 4951076"/>
              <a:gd name="connsiteX7" fmla="*/ 46951 w 3114964"/>
              <a:gd name="connsiteY7" fmla="*/ 598439 h 4951076"/>
              <a:gd name="connsiteX0" fmla="*/ 46951 w 3114964"/>
              <a:gd name="connsiteY0" fmla="*/ 598439 h 4951076"/>
              <a:gd name="connsiteX1" fmla="*/ 933642 w 3114964"/>
              <a:gd name="connsiteY1" fmla="*/ 108912 h 4951076"/>
              <a:gd name="connsiteX2" fmla="*/ 2023533 w 3114964"/>
              <a:gd name="connsiteY2" fmla="*/ 368396 h 4951076"/>
              <a:gd name="connsiteX3" fmla="*/ 3002588 w 3114964"/>
              <a:gd name="connsiteY3" fmla="*/ 2170930 h 4951076"/>
              <a:gd name="connsiteX4" fmla="*/ 2697788 w 3114964"/>
              <a:gd name="connsiteY4" fmla="*/ 3990494 h 4951076"/>
              <a:gd name="connsiteX5" fmla="*/ 693497 w 3114964"/>
              <a:gd name="connsiteY5" fmla="*/ 4630112 h 4951076"/>
              <a:gd name="connsiteX6" fmla="*/ 651933 w 3114964"/>
              <a:gd name="connsiteY6" fmla="*/ 3699548 h 4951076"/>
              <a:gd name="connsiteX7" fmla="*/ 46951 w 3114964"/>
              <a:gd name="connsiteY7" fmla="*/ 598439 h 4951076"/>
              <a:gd name="connsiteX0" fmla="*/ 46951 w 3114964"/>
              <a:gd name="connsiteY0" fmla="*/ 598439 h 4951076"/>
              <a:gd name="connsiteX1" fmla="*/ 933642 w 3114964"/>
              <a:gd name="connsiteY1" fmla="*/ 108912 h 4951076"/>
              <a:gd name="connsiteX2" fmla="*/ 2023533 w 3114964"/>
              <a:gd name="connsiteY2" fmla="*/ 368396 h 4951076"/>
              <a:gd name="connsiteX3" fmla="*/ 3002588 w 3114964"/>
              <a:gd name="connsiteY3" fmla="*/ 2170930 h 4951076"/>
              <a:gd name="connsiteX4" fmla="*/ 2697788 w 3114964"/>
              <a:gd name="connsiteY4" fmla="*/ 3990494 h 4951076"/>
              <a:gd name="connsiteX5" fmla="*/ 845897 w 3114964"/>
              <a:gd name="connsiteY5" fmla="*/ 4630112 h 4951076"/>
              <a:gd name="connsiteX6" fmla="*/ 651933 w 3114964"/>
              <a:gd name="connsiteY6" fmla="*/ 3699548 h 4951076"/>
              <a:gd name="connsiteX7" fmla="*/ 46951 w 3114964"/>
              <a:gd name="connsiteY7" fmla="*/ 598439 h 4951076"/>
              <a:gd name="connsiteX0" fmla="*/ 46951 w 3114964"/>
              <a:gd name="connsiteY0" fmla="*/ 598439 h 4945373"/>
              <a:gd name="connsiteX1" fmla="*/ 933642 w 3114964"/>
              <a:gd name="connsiteY1" fmla="*/ 108912 h 4945373"/>
              <a:gd name="connsiteX2" fmla="*/ 2023533 w 3114964"/>
              <a:gd name="connsiteY2" fmla="*/ 368396 h 4945373"/>
              <a:gd name="connsiteX3" fmla="*/ 3002588 w 3114964"/>
              <a:gd name="connsiteY3" fmla="*/ 2170930 h 4945373"/>
              <a:gd name="connsiteX4" fmla="*/ 2697788 w 3114964"/>
              <a:gd name="connsiteY4" fmla="*/ 3990494 h 4945373"/>
              <a:gd name="connsiteX5" fmla="*/ 845897 w 3114964"/>
              <a:gd name="connsiteY5" fmla="*/ 4630112 h 4945373"/>
              <a:gd name="connsiteX6" fmla="*/ 651933 w 3114964"/>
              <a:gd name="connsiteY6" fmla="*/ 3699548 h 4945373"/>
              <a:gd name="connsiteX7" fmla="*/ 46951 w 3114964"/>
              <a:gd name="connsiteY7" fmla="*/ 598439 h 4945373"/>
              <a:gd name="connsiteX0" fmla="*/ 46951 w 3114964"/>
              <a:gd name="connsiteY0" fmla="*/ 598439 h 4945373"/>
              <a:gd name="connsiteX1" fmla="*/ 933642 w 3114964"/>
              <a:gd name="connsiteY1" fmla="*/ 108912 h 4945373"/>
              <a:gd name="connsiteX2" fmla="*/ 2023533 w 3114964"/>
              <a:gd name="connsiteY2" fmla="*/ 368396 h 4945373"/>
              <a:gd name="connsiteX3" fmla="*/ 3002588 w 3114964"/>
              <a:gd name="connsiteY3" fmla="*/ 2170930 h 4945373"/>
              <a:gd name="connsiteX4" fmla="*/ 2697788 w 3114964"/>
              <a:gd name="connsiteY4" fmla="*/ 3990494 h 4945373"/>
              <a:gd name="connsiteX5" fmla="*/ 845897 w 3114964"/>
              <a:gd name="connsiteY5" fmla="*/ 4630112 h 4945373"/>
              <a:gd name="connsiteX6" fmla="*/ 651933 w 3114964"/>
              <a:gd name="connsiteY6" fmla="*/ 3699548 h 4945373"/>
              <a:gd name="connsiteX7" fmla="*/ 46951 w 3114964"/>
              <a:gd name="connsiteY7" fmla="*/ 598439 h 4945373"/>
              <a:gd name="connsiteX0" fmla="*/ 46951 w 3141134"/>
              <a:gd name="connsiteY0" fmla="*/ 598439 h 4945373"/>
              <a:gd name="connsiteX1" fmla="*/ 933642 w 3141134"/>
              <a:gd name="connsiteY1" fmla="*/ 108912 h 4945373"/>
              <a:gd name="connsiteX2" fmla="*/ 2023533 w 3141134"/>
              <a:gd name="connsiteY2" fmla="*/ 368396 h 4945373"/>
              <a:gd name="connsiteX3" fmla="*/ 1866514 w 3141134"/>
              <a:gd name="connsiteY3" fmla="*/ 1353513 h 4945373"/>
              <a:gd name="connsiteX4" fmla="*/ 3002588 w 3141134"/>
              <a:gd name="connsiteY4" fmla="*/ 2170930 h 4945373"/>
              <a:gd name="connsiteX5" fmla="*/ 2697788 w 3141134"/>
              <a:gd name="connsiteY5" fmla="*/ 3990494 h 4945373"/>
              <a:gd name="connsiteX6" fmla="*/ 845897 w 3141134"/>
              <a:gd name="connsiteY6" fmla="*/ 4630112 h 4945373"/>
              <a:gd name="connsiteX7" fmla="*/ 651933 w 3141134"/>
              <a:gd name="connsiteY7" fmla="*/ 3699548 h 4945373"/>
              <a:gd name="connsiteX8" fmla="*/ 46951 w 3141134"/>
              <a:gd name="connsiteY8" fmla="*/ 598439 h 4945373"/>
              <a:gd name="connsiteX0" fmla="*/ 46951 w 3141134"/>
              <a:gd name="connsiteY0" fmla="*/ 598439 h 4945373"/>
              <a:gd name="connsiteX1" fmla="*/ 933642 w 3141134"/>
              <a:gd name="connsiteY1" fmla="*/ 108912 h 4945373"/>
              <a:gd name="connsiteX2" fmla="*/ 2023533 w 3141134"/>
              <a:gd name="connsiteY2" fmla="*/ 368396 h 4945373"/>
              <a:gd name="connsiteX3" fmla="*/ 1866514 w 3141134"/>
              <a:gd name="connsiteY3" fmla="*/ 1353513 h 4945373"/>
              <a:gd name="connsiteX4" fmla="*/ 3002588 w 3141134"/>
              <a:gd name="connsiteY4" fmla="*/ 2170930 h 4945373"/>
              <a:gd name="connsiteX5" fmla="*/ 2697788 w 3141134"/>
              <a:gd name="connsiteY5" fmla="*/ 3990494 h 4945373"/>
              <a:gd name="connsiteX6" fmla="*/ 845897 w 3141134"/>
              <a:gd name="connsiteY6" fmla="*/ 4630112 h 4945373"/>
              <a:gd name="connsiteX7" fmla="*/ 651933 w 3141134"/>
              <a:gd name="connsiteY7" fmla="*/ 3699548 h 4945373"/>
              <a:gd name="connsiteX8" fmla="*/ 46951 w 3141134"/>
              <a:gd name="connsiteY8" fmla="*/ 598439 h 4945373"/>
              <a:gd name="connsiteX0" fmla="*/ 46951 w 3057236"/>
              <a:gd name="connsiteY0" fmla="*/ 598439 h 4945373"/>
              <a:gd name="connsiteX1" fmla="*/ 933642 w 3057236"/>
              <a:gd name="connsiteY1" fmla="*/ 108912 h 4945373"/>
              <a:gd name="connsiteX2" fmla="*/ 2023533 w 3057236"/>
              <a:gd name="connsiteY2" fmla="*/ 368396 h 4945373"/>
              <a:gd name="connsiteX3" fmla="*/ 1866514 w 3057236"/>
              <a:gd name="connsiteY3" fmla="*/ 1353513 h 4945373"/>
              <a:gd name="connsiteX4" fmla="*/ 2623896 w 3057236"/>
              <a:gd name="connsiteY4" fmla="*/ 1498986 h 4945373"/>
              <a:gd name="connsiteX5" fmla="*/ 3002588 w 3057236"/>
              <a:gd name="connsiteY5" fmla="*/ 2170930 h 4945373"/>
              <a:gd name="connsiteX6" fmla="*/ 2697788 w 3057236"/>
              <a:gd name="connsiteY6" fmla="*/ 3990494 h 4945373"/>
              <a:gd name="connsiteX7" fmla="*/ 845897 w 3057236"/>
              <a:gd name="connsiteY7" fmla="*/ 4630112 h 4945373"/>
              <a:gd name="connsiteX8" fmla="*/ 651933 w 3057236"/>
              <a:gd name="connsiteY8" fmla="*/ 3699548 h 4945373"/>
              <a:gd name="connsiteX9" fmla="*/ 46951 w 3057236"/>
              <a:gd name="connsiteY9" fmla="*/ 598439 h 4945373"/>
              <a:gd name="connsiteX0" fmla="*/ 46951 w 3057236"/>
              <a:gd name="connsiteY0" fmla="*/ 598439 h 4945373"/>
              <a:gd name="connsiteX1" fmla="*/ 933642 w 3057236"/>
              <a:gd name="connsiteY1" fmla="*/ 108912 h 4945373"/>
              <a:gd name="connsiteX2" fmla="*/ 2023533 w 3057236"/>
              <a:gd name="connsiteY2" fmla="*/ 368396 h 4945373"/>
              <a:gd name="connsiteX3" fmla="*/ 1866514 w 3057236"/>
              <a:gd name="connsiteY3" fmla="*/ 1353513 h 4945373"/>
              <a:gd name="connsiteX4" fmla="*/ 2623896 w 3057236"/>
              <a:gd name="connsiteY4" fmla="*/ 1498986 h 4945373"/>
              <a:gd name="connsiteX5" fmla="*/ 3002588 w 3057236"/>
              <a:gd name="connsiteY5" fmla="*/ 2170930 h 4945373"/>
              <a:gd name="connsiteX6" fmla="*/ 2697788 w 3057236"/>
              <a:gd name="connsiteY6" fmla="*/ 3990494 h 4945373"/>
              <a:gd name="connsiteX7" fmla="*/ 845897 w 3057236"/>
              <a:gd name="connsiteY7" fmla="*/ 4630112 h 4945373"/>
              <a:gd name="connsiteX8" fmla="*/ 651933 w 3057236"/>
              <a:gd name="connsiteY8" fmla="*/ 3699548 h 4945373"/>
              <a:gd name="connsiteX9" fmla="*/ 46951 w 3057236"/>
              <a:gd name="connsiteY9" fmla="*/ 598439 h 4945373"/>
              <a:gd name="connsiteX0" fmla="*/ 46951 w 3057236"/>
              <a:gd name="connsiteY0" fmla="*/ 598439 h 4945373"/>
              <a:gd name="connsiteX1" fmla="*/ 933642 w 3057236"/>
              <a:gd name="connsiteY1" fmla="*/ 108912 h 4945373"/>
              <a:gd name="connsiteX2" fmla="*/ 1866514 w 3057236"/>
              <a:gd name="connsiteY2" fmla="*/ 1353513 h 4945373"/>
              <a:gd name="connsiteX3" fmla="*/ 2623896 w 3057236"/>
              <a:gd name="connsiteY3" fmla="*/ 1498986 h 4945373"/>
              <a:gd name="connsiteX4" fmla="*/ 3002588 w 3057236"/>
              <a:gd name="connsiteY4" fmla="*/ 2170930 h 4945373"/>
              <a:gd name="connsiteX5" fmla="*/ 2697788 w 3057236"/>
              <a:gd name="connsiteY5" fmla="*/ 3990494 h 4945373"/>
              <a:gd name="connsiteX6" fmla="*/ 845897 w 3057236"/>
              <a:gd name="connsiteY6" fmla="*/ 4630112 h 4945373"/>
              <a:gd name="connsiteX7" fmla="*/ 651933 w 3057236"/>
              <a:gd name="connsiteY7" fmla="*/ 3699548 h 4945373"/>
              <a:gd name="connsiteX8" fmla="*/ 46951 w 3057236"/>
              <a:gd name="connsiteY8" fmla="*/ 598439 h 4945373"/>
              <a:gd name="connsiteX0" fmla="*/ 46951 w 3057236"/>
              <a:gd name="connsiteY0" fmla="*/ 598439 h 4945373"/>
              <a:gd name="connsiteX1" fmla="*/ 933642 w 3057236"/>
              <a:gd name="connsiteY1" fmla="*/ 108912 h 4945373"/>
              <a:gd name="connsiteX2" fmla="*/ 1866514 w 3057236"/>
              <a:gd name="connsiteY2" fmla="*/ 1353513 h 4945373"/>
              <a:gd name="connsiteX3" fmla="*/ 2623896 w 3057236"/>
              <a:gd name="connsiteY3" fmla="*/ 1498986 h 4945373"/>
              <a:gd name="connsiteX4" fmla="*/ 3002588 w 3057236"/>
              <a:gd name="connsiteY4" fmla="*/ 2170930 h 4945373"/>
              <a:gd name="connsiteX5" fmla="*/ 2697788 w 3057236"/>
              <a:gd name="connsiteY5" fmla="*/ 3990494 h 4945373"/>
              <a:gd name="connsiteX6" fmla="*/ 845897 w 3057236"/>
              <a:gd name="connsiteY6" fmla="*/ 4630112 h 4945373"/>
              <a:gd name="connsiteX7" fmla="*/ 651933 w 3057236"/>
              <a:gd name="connsiteY7" fmla="*/ 3699548 h 4945373"/>
              <a:gd name="connsiteX8" fmla="*/ 46951 w 3057236"/>
              <a:gd name="connsiteY8" fmla="*/ 598439 h 4945373"/>
              <a:gd name="connsiteX0" fmla="*/ 46951 w 3141134"/>
              <a:gd name="connsiteY0" fmla="*/ 598439 h 4945373"/>
              <a:gd name="connsiteX1" fmla="*/ 933642 w 3141134"/>
              <a:gd name="connsiteY1" fmla="*/ 108912 h 4945373"/>
              <a:gd name="connsiteX2" fmla="*/ 1866514 w 3141134"/>
              <a:gd name="connsiteY2" fmla="*/ 1353513 h 4945373"/>
              <a:gd name="connsiteX3" fmla="*/ 3002588 w 3141134"/>
              <a:gd name="connsiteY3" fmla="*/ 2170930 h 4945373"/>
              <a:gd name="connsiteX4" fmla="*/ 2697788 w 3141134"/>
              <a:gd name="connsiteY4" fmla="*/ 3990494 h 4945373"/>
              <a:gd name="connsiteX5" fmla="*/ 845897 w 3141134"/>
              <a:gd name="connsiteY5" fmla="*/ 4630112 h 4945373"/>
              <a:gd name="connsiteX6" fmla="*/ 651933 w 3141134"/>
              <a:gd name="connsiteY6" fmla="*/ 3699548 h 4945373"/>
              <a:gd name="connsiteX7" fmla="*/ 46951 w 3141134"/>
              <a:gd name="connsiteY7" fmla="*/ 598439 h 4945373"/>
              <a:gd name="connsiteX0" fmla="*/ 46951 w 2867891"/>
              <a:gd name="connsiteY0" fmla="*/ 598439 h 4945373"/>
              <a:gd name="connsiteX1" fmla="*/ 933642 w 2867891"/>
              <a:gd name="connsiteY1" fmla="*/ 108912 h 4945373"/>
              <a:gd name="connsiteX2" fmla="*/ 1866514 w 2867891"/>
              <a:gd name="connsiteY2" fmla="*/ 1353513 h 4945373"/>
              <a:gd name="connsiteX3" fmla="*/ 2697788 w 2867891"/>
              <a:gd name="connsiteY3" fmla="*/ 3990494 h 4945373"/>
              <a:gd name="connsiteX4" fmla="*/ 845897 w 2867891"/>
              <a:gd name="connsiteY4" fmla="*/ 4630112 h 4945373"/>
              <a:gd name="connsiteX5" fmla="*/ 651933 w 2867891"/>
              <a:gd name="connsiteY5" fmla="*/ 3699548 h 4945373"/>
              <a:gd name="connsiteX6" fmla="*/ 46951 w 2867891"/>
              <a:gd name="connsiteY6" fmla="*/ 598439 h 4945373"/>
              <a:gd name="connsiteX0" fmla="*/ 46951 w 3353570"/>
              <a:gd name="connsiteY0" fmla="*/ 598439 h 4945373"/>
              <a:gd name="connsiteX1" fmla="*/ 933642 w 3353570"/>
              <a:gd name="connsiteY1" fmla="*/ 108912 h 4945373"/>
              <a:gd name="connsiteX2" fmla="*/ 1866514 w 3353570"/>
              <a:gd name="connsiteY2" fmla="*/ 1353513 h 4945373"/>
              <a:gd name="connsiteX3" fmla="*/ 2697788 w 3353570"/>
              <a:gd name="connsiteY3" fmla="*/ 3990494 h 4945373"/>
              <a:gd name="connsiteX4" fmla="*/ 845897 w 3353570"/>
              <a:gd name="connsiteY4" fmla="*/ 4630112 h 4945373"/>
              <a:gd name="connsiteX5" fmla="*/ 651933 w 3353570"/>
              <a:gd name="connsiteY5" fmla="*/ 3699548 h 4945373"/>
              <a:gd name="connsiteX6" fmla="*/ 46951 w 3353570"/>
              <a:gd name="connsiteY6" fmla="*/ 598439 h 4945373"/>
              <a:gd name="connsiteX0" fmla="*/ 46951 w 2712412"/>
              <a:gd name="connsiteY0" fmla="*/ 598439 h 4945373"/>
              <a:gd name="connsiteX1" fmla="*/ 933642 w 2712412"/>
              <a:gd name="connsiteY1" fmla="*/ 108912 h 4945373"/>
              <a:gd name="connsiteX2" fmla="*/ 2697788 w 2712412"/>
              <a:gd name="connsiteY2" fmla="*/ 3990494 h 4945373"/>
              <a:gd name="connsiteX3" fmla="*/ 845897 w 2712412"/>
              <a:gd name="connsiteY3" fmla="*/ 4630112 h 4945373"/>
              <a:gd name="connsiteX4" fmla="*/ 651933 w 2712412"/>
              <a:gd name="connsiteY4" fmla="*/ 3699548 h 4945373"/>
              <a:gd name="connsiteX5" fmla="*/ 46951 w 2712412"/>
              <a:gd name="connsiteY5" fmla="*/ 598439 h 4945373"/>
              <a:gd name="connsiteX0" fmla="*/ 46951 w 2712412"/>
              <a:gd name="connsiteY0" fmla="*/ 599523 h 4946457"/>
              <a:gd name="connsiteX1" fmla="*/ 933642 w 2712412"/>
              <a:gd name="connsiteY1" fmla="*/ 109996 h 4946457"/>
              <a:gd name="connsiteX2" fmla="*/ 2697788 w 2712412"/>
              <a:gd name="connsiteY2" fmla="*/ 3991578 h 4946457"/>
              <a:gd name="connsiteX3" fmla="*/ 845897 w 2712412"/>
              <a:gd name="connsiteY3" fmla="*/ 4631196 h 4946457"/>
              <a:gd name="connsiteX4" fmla="*/ 651933 w 2712412"/>
              <a:gd name="connsiteY4" fmla="*/ 3700632 h 4946457"/>
              <a:gd name="connsiteX5" fmla="*/ 46951 w 2712412"/>
              <a:gd name="connsiteY5" fmla="*/ 599523 h 4946457"/>
              <a:gd name="connsiteX0" fmla="*/ 46951 w 3270441"/>
              <a:gd name="connsiteY0" fmla="*/ 599523 h 4946457"/>
              <a:gd name="connsiteX1" fmla="*/ 933642 w 3270441"/>
              <a:gd name="connsiteY1" fmla="*/ 109996 h 4946457"/>
              <a:gd name="connsiteX2" fmla="*/ 2697788 w 3270441"/>
              <a:gd name="connsiteY2" fmla="*/ 3991578 h 4946457"/>
              <a:gd name="connsiteX3" fmla="*/ 845897 w 3270441"/>
              <a:gd name="connsiteY3" fmla="*/ 4631196 h 4946457"/>
              <a:gd name="connsiteX4" fmla="*/ 651933 w 3270441"/>
              <a:gd name="connsiteY4" fmla="*/ 3700632 h 4946457"/>
              <a:gd name="connsiteX5" fmla="*/ 46951 w 3270441"/>
              <a:gd name="connsiteY5" fmla="*/ 599523 h 4946457"/>
              <a:gd name="connsiteX0" fmla="*/ 46951 w 3270441"/>
              <a:gd name="connsiteY0" fmla="*/ 599523 h 4946457"/>
              <a:gd name="connsiteX1" fmla="*/ 933642 w 3270441"/>
              <a:gd name="connsiteY1" fmla="*/ 109996 h 4946457"/>
              <a:gd name="connsiteX2" fmla="*/ 2697788 w 3270441"/>
              <a:gd name="connsiteY2" fmla="*/ 3991578 h 4946457"/>
              <a:gd name="connsiteX3" fmla="*/ 845897 w 3270441"/>
              <a:gd name="connsiteY3" fmla="*/ 4631196 h 4946457"/>
              <a:gd name="connsiteX4" fmla="*/ 651933 w 3270441"/>
              <a:gd name="connsiteY4" fmla="*/ 3700632 h 4946457"/>
              <a:gd name="connsiteX5" fmla="*/ 46951 w 3270441"/>
              <a:gd name="connsiteY5" fmla="*/ 599523 h 4946457"/>
              <a:gd name="connsiteX0" fmla="*/ 46951 w 3270441"/>
              <a:gd name="connsiteY0" fmla="*/ 599523 h 4946457"/>
              <a:gd name="connsiteX1" fmla="*/ 933642 w 3270441"/>
              <a:gd name="connsiteY1" fmla="*/ 109996 h 4946457"/>
              <a:gd name="connsiteX2" fmla="*/ 2697788 w 3270441"/>
              <a:gd name="connsiteY2" fmla="*/ 3991578 h 4946457"/>
              <a:gd name="connsiteX3" fmla="*/ 845897 w 3270441"/>
              <a:gd name="connsiteY3" fmla="*/ 4631196 h 4946457"/>
              <a:gd name="connsiteX4" fmla="*/ 651933 w 3270441"/>
              <a:gd name="connsiteY4" fmla="*/ 3700632 h 4946457"/>
              <a:gd name="connsiteX5" fmla="*/ 46951 w 3270441"/>
              <a:gd name="connsiteY5" fmla="*/ 599523 h 4946457"/>
              <a:gd name="connsiteX0" fmla="*/ 46951 w 3270441"/>
              <a:gd name="connsiteY0" fmla="*/ 504654 h 4851588"/>
              <a:gd name="connsiteX1" fmla="*/ 933642 w 3270441"/>
              <a:gd name="connsiteY1" fmla="*/ 15127 h 4851588"/>
              <a:gd name="connsiteX2" fmla="*/ 2697788 w 3270441"/>
              <a:gd name="connsiteY2" fmla="*/ 3896709 h 4851588"/>
              <a:gd name="connsiteX3" fmla="*/ 845897 w 3270441"/>
              <a:gd name="connsiteY3" fmla="*/ 4536327 h 4851588"/>
              <a:gd name="connsiteX4" fmla="*/ 651933 w 3270441"/>
              <a:gd name="connsiteY4" fmla="*/ 3605763 h 4851588"/>
              <a:gd name="connsiteX5" fmla="*/ 46951 w 3270441"/>
              <a:gd name="connsiteY5" fmla="*/ 504654 h 4851588"/>
              <a:gd name="connsiteX0" fmla="*/ 46951 w 3270441"/>
              <a:gd name="connsiteY0" fmla="*/ 504654 h 4851588"/>
              <a:gd name="connsiteX1" fmla="*/ 933642 w 3270441"/>
              <a:gd name="connsiteY1" fmla="*/ 167527 h 4851588"/>
              <a:gd name="connsiteX2" fmla="*/ 2697788 w 3270441"/>
              <a:gd name="connsiteY2" fmla="*/ 3896709 h 4851588"/>
              <a:gd name="connsiteX3" fmla="*/ 845897 w 3270441"/>
              <a:gd name="connsiteY3" fmla="*/ 4536327 h 4851588"/>
              <a:gd name="connsiteX4" fmla="*/ 651933 w 3270441"/>
              <a:gd name="connsiteY4" fmla="*/ 3605763 h 4851588"/>
              <a:gd name="connsiteX5" fmla="*/ 46951 w 3270441"/>
              <a:gd name="connsiteY5" fmla="*/ 504654 h 4851588"/>
              <a:gd name="connsiteX0" fmla="*/ 46951 w 3270441"/>
              <a:gd name="connsiteY0" fmla="*/ 504654 h 4851588"/>
              <a:gd name="connsiteX1" fmla="*/ 933642 w 3270441"/>
              <a:gd name="connsiteY1" fmla="*/ 167527 h 4851588"/>
              <a:gd name="connsiteX2" fmla="*/ 2697788 w 3270441"/>
              <a:gd name="connsiteY2" fmla="*/ 3896709 h 4851588"/>
              <a:gd name="connsiteX3" fmla="*/ 845897 w 3270441"/>
              <a:gd name="connsiteY3" fmla="*/ 4536327 h 4851588"/>
              <a:gd name="connsiteX4" fmla="*/ 651933 w 3270441"/>
              <a:gd name="connsiteY4" fmla="*/ 3605763 h 4851588"/>
              <a:gd name="connsiteX5" fmla="*/ 46951 w 3270441"/>
              <a:gd name="connsiteY5" fmla="*/ 504654 h 4851588"/>
              <a:gd name="connsiteX0" fmla="*/ 46951 w 3270441"/>
              <a:gd name="connsiteY0" fmla="*/ 504654 h 4851588"/>
              <a:gd name="connsiteX1" fmla="*/ 933642 w 3270441"/>
              <a:gd name="connsiteY1" fmla="*/ 167527 h 4851588"/>
              <a:gd name="connsiteX2" fmla="*/ 2697788 w 3270441"/>
              <a:gd name="connsiteY2" fmla="*/ 3896709 h 4851588"/>
              <a:gd name="connsiteX3" fmla="*/ 845897 w 3270441"/>
              <a:gd name="connsiteY3" fmla="*/ 4536327 h 4851588"/>
              <a:gd name="connsiteX4" fmla="*/ 651933 w 3270441"/>
              <a:gd name="connsiteY4" fmla="*/ 3605763 h 4851588"/>
              <a:gd name="connsiteX5" fmla="*/ 46951 w 3270441"/>
              <a:gd name="connsiteY5" fmla="*/ 504654 h 4851588"/>
              <a:gd name="connsiteX0" fmla="*/ 46951 w 2903613"/>
              <a:gd name="connsiteY0" fmla="*/ 504654 h 4851588"/>
              <a:gd name="connsiteX1" fmla="*/ 933642 w 2903613"/>
              <a:gd name="connsiteY1" fmla="*/ 167527 h 4851588"/>
              <a:gd name="connsiteX2" fmla="*/ 2080846 w 2903613"/>
              <a:gd name="connsiteY2" fmla="*/ 1628422 h 4851588"/>
              <a:gd name="connsiteX3" fmla="*/ 2697788 w 2903613"/>
              <a:gd name="connsiteY3" fmla="*/ 3896709 h 4851588"/>
              <a:gd name="connsiteX4" fmla="*/ 845897 w 2903613"/>
              <a:gd name="connsiteY4" fmla="*/ 4536327 h 4851588"/>
              <a:gd name="connsiteX5" fmla="*/ 651933 w 2903613"/>
              <a:gd name="connsiteY5" fmla="*/ 3605763 h 4851588"/>
              <a:gd name="connsiteX6" fmla="*/ 46951 w 2903613"/>
              <a:gd name="connsiteY6" fmla="*/ 504654 h 4851588"/>
              <a:gd name="connsiteX0" fmla="*/ 46951 w 2903613"/>
              <a:gd name="connsiteY0" fmla="*/ 504654 h 4851588"/>
              <a:gd name="connsiteX1" fmla="*/ 933642 w 2903613"/>
              <a:gd name="connsiteY1" fmla="*/ 167527 h 4851588"/>
              <a:gd name="connsiteX2" fmla="*/ 2080846 w 2903613"/>
              <a:gd name="connsiteY2" fmla="*/ 1628422 h 4851588"/>
              <a:gd name="connsiteX3" fmla="*/ 2697788 w 2903613"/>
              <a:gd name="connsiteY3" fmla="*/ 3896709 h 4851588"/>
              <a:gd name="connsiteX4" fmla="*/ 845897 w 2903613"/>
              <a:gd name="connsiteY4" fmla="*/ 4536327 h 4851588"/>
              <a:gd name="connsiteX5" fmla="*/ 651933 w 2903613"/>
              <a:gd name="connsiteY5" fmla="*/ 3605763 h 4851588"/>
              <a:gd name="connsiteX6" fmla="*/ 46951 w 2903613"/>
              <a:gd name="connsiteY6" fmla="*/ 504654 h 4851588"/>
              <a:gd name="connsiteX0" fmla="*/ 46951 w 2903613"/>
              <a:gd name="connsiteY0" fmla="*/ 504654 h 4851588"/>
              <a:gd name="connsiteX1" fmla="*/ 933642 w 2903613"/>
              <a:gd name="connsiteY1" fmla="*/ 167527 h 4851588"/>
              <a:gd name="connsiteX2" fmla="*/ 2080846 w 2903613"/>
              <a:gd name="connsiteY2" fmla="*/ 1628422 h 4851588"/>
              <a:gd name="connsiteX3" fmla="*/ 2697788 w 2903613"/>
              <a:gd name="connsiteY3" fmla="*/ 3896709 h 4851588"/>
              <a:gd name="connsiteX4" fmla="*/ 845897 w 2903613"/>
              <a:gd name="connsiteY4" fmla="*/ 4536327 h 4851588"/>
              <a:gd name="connsiteX5" fmla="*/ 651933 w 2903613"/>
              <a:gd name="connsiteY5" fmla="*/ 3605763 h 4851588"/>
              <a:gd name="connsiteX6" fmla="*/ 46951 w 2903613"/>
              <a:gd name="connsiteY6" fmla="*/ 504654 h 4851588"/>
              <a:gd name="connsiteX0" fmla="*/ 46951 w 3005213"/>
              <a:gd name="connsiteY0" fmla="*/ 504654 h 4851588"/>
              <a:gd name="connsiteX1" fmla="*/ 933642 w 3005213"/>
              <a:gd name="connsiteY1" fmla="*/ 167527 h 4851588"/>
              <a:gd name="connsiteX2" fmla="*/ 2080846 w 3005213"/>
              <a:gd name="connsiteY2" fmla="*/ 1628422 h 4851588"/>
              <a:gd name="connsiteX3" fmla="*/ 2690446 w 3005213"/>
              <a:gd name="connsiteY3" fmla="*/ 1487745 h 4851588"/>
              <a:gd name="connsiteX4" fmla="*/ 2697788 w 3005213"/>
              <a:gd name="connsiteY4" fmla="*/ 3896709 h 4851588"/>
              <a:gd name="connsiteX5" fmla="*/ 845897 w 3005213"/>
              <a:gd name="connsiteY5" fmla="*/ 4536327 h 4851588"/>
              <a:gd name="connsiteX6" fmla="*/ 651933 w 3005213"/>
              <a:gd name="connsiteY6" fmla="*/ 3605763 h 4851588"/>
              <a:gd name="connsiteX7" fmla="*/ 46951 w 3005213"/>
              <a:gd name="connsiteY7" fmla="*/ 504654 h 4851588"/>
              <a:gd name="connsiteX0" fmla="*/ 46951 w 3005213"/>
              <a:gd name="connsiteY0" fmla="*/ 504654 h 4851588"/>
              <a:gd name="connsiteX1" fmla="*/ 933642 w 3005213"/>
              <a:gd name="connsiteY1" fmla="*/ 167527 h 4851588"/>
              <a:gd name="connsiteX2" fmla="*/ 2080846 w 3005213"/>
              <a:gd name="connsiteY2" fmla="*/ 1628422 h 4851588"/>
              <a:gd name="connsiteX3" fmla="*/ 2842846 w 3005213"/>
              <a:gd name="connsiteY3" fmla="*/ 1640145 h 4851588"/>
              <a:gd name="connsiteX4" fmla="*/ 2697788 w 3005213"/>
              <a:gd name="connsiteY4" fmla="*/ 3896709 h 4851588"/>
              <a:gd name="connsiteX5" fmla="*/ 845897 w 3005213"/>
              <a:gd name="connsiteY5" fmla="*/ 4536327 h 4851588"/>
              <a:gd name="connsiteX6" fmla="*/ 651933 w 3005213"/>
              <a:gd name="connsiteY6" fmla="*/ 3605763 h 4851588"/>
              <a:gd name="connsiteX7" fmla="*/ 46951 w 3005213"/>
              <a:gd name="connsiteY7" fmla="*/ 504654 h 4851588"/>
              <a:gd name="connsiteX0" fmla="*/ 46951 w 3005213"/>
              <a:gd name="connsiteY0" fmla="*/ 504654 h 4851588"/>
              <a:gd name="connsiteX1" fmla="*/ 933642 w 3005213"/>
              <a:gd name="connsiteY1" fmla="*/ 167527 h 4851588"/>
              <a:gd name="connsiteX2" fmla="*/ 2080846 w 3005213"/>
              <a:gd name="connsiteY2" fmla="*/ 1628422 h 4851588"/>
              <a:gd name="connsiteX3" fmla="*/ 2842846 w 3005213"/>
              <a:gd name="connsiteY3" fmla="*/ 1640145 h 4851588"/>
              <a:gd name="connsiteX4" fmla="*/ 2697788 w 3005213"/>
              <a:gd name="connsiteY4" fmla="*/ 3896709 h 4851588"/>
              <a:gd name="connsiteX5" fmla="*/ 845897 w 3005213"/>
              <a:gd name="connsiteY5" fmla="*/ 4536327 h 4851588"/>
              <a:gd name="connsiteX6" fmla="*/ 651933 w 3005213"/>
              <a:gd name="connsiteY6" fmla="*/ 3605763 h 4851588"/>
              <a:gd name="connsiteX7" fmla="*/ 46951 w 3005213"/>
              <a:gd name="connsiteY7" fmla="*/ 504654 h 4851588"/>
              <a:gd name="connsiteX0" fmla="*/ 46951 w 3005213"/>
              <a:gd name="connsiteY0" fmla="*/ 504654 h 4851588"/>
              <a:gd name="connsiteX1" fmla="*/ 933642 w 3005213"/>
              <a:gd name="connsiteY1" fmla="*/ 167527 h 4851588"/>
              <a:gd name="connsiteX2" fmla="*/ 2080846 w 3005213"/>
              <a:gd name="connsiteY2" fmla="*/ 1399822 h 4851588"/>
              <a:gd name="connsiteX3" fmla="*/ 2842846 w 3005213"/>
              <a:gd name="connsiteY3" fmla="*/ 1640145 h 4851588"/>
              <a:gd name="connsiteX4" fmla="*/ 2697788 w 3005213"/>
              <a:gd name="connsiteY4" fmla="*/ 3896709 h 4851588"/>
              <a:gd name="connsiteX5" fmla="*/ 845897 w 3005213"/>
              <a:gd name="connsiteY5" fmla="*/ 4536327 h 4851588"/>
              <a:gd name="connsiteX6" fmla="*/ 651933 w 3005213"/>
              <a:gd name="connsiteY6" fmla="*/ 3605763 h 4851588"/>
              <a:gd name="connsiteX7" fmla="*/ 46951 w 3005213"/>
              <a:gd name="connsiteY7" fmla="*/ 504654 h 4851588"/>
              <a:gd name="connsiteX0" fmla="*/ 46951 w 3005213"/>
              <a:gd name="connsiteY0" fmla="*/ 504654 h 4851588"/>
              <a:gd name="connsiteX1" fmla="*/ 933642 w 3005213"/>
              <a:gd name="connsiteY1" fmla="*/ 167527 h 4851588"/>
              <a:gd name="connsiteX2" fmla="*/ 2080846 w 3005213"/>
              <a:gd name="connsiteY2" fmla="*/ 1399822 h 4851588"/>
              <a:gd name="connsiteX3" fmla="*/ 2842846 w 3005213"/>
              <a:gd name="connsiteY3" fmla="*/ 1640145 h 4851588"/>
              <a:gd name="connsiteX4" fmla="*/ 2697788 w 3005213"/>
              <a:gd name="connsiteY4" fmla="*/ 3896709 h 4851588"/>
              <a:gd name="connsiteX5" fmla="*/ 845897 w 3005213"/>
              <a:gd name="connsiteY5" fmla="*/ 4536327 h 4851588"/>
              <a:gd name="connsiteX6" fmla="*/ 651933 w 3005213"/>
              <a:gd name="connsiteY6" fmla="*/ 3605763 h 4851588"/>
              <a:gd name="connsiteX7" fmla="*/ 46951 w 3005213"/>
              <a:gd name="connsiteY7" fmla="*/ 504654 h 4851588"/>
              <a:gd name="connsiteX0" fmla="*/ 46951 w 3005213"/>
              <a:gd name="connsiteY0" fmla="*/ 504654 h 4851588"/>
              <a:gd name="connsiteX1" fmla="*/ 933642 w 3005213"/>
              <a:gd name="connsiteY1" fmla="*/ 167527 h 4851588"/>
              <a:gd name="connsiteX2" fmla="*/ 2080846 w 3005213"/>
              <a:gd name="connsiteY2" fmla="*/ 1399822 h 4851588"/>
              <a:gd name="connsiteX3" fmla="*/ 2842846 w 3005213"/>
              <a:gd name="connsiteY3" fmla="*/ 1640145 h 4851588"/>
              <a:gd name="connsiteX4" fmla="*/ 2697788 w 3005213"/>
              <a:gd name="connsiteY4" fmla="*/ 3896709 h 4851588"/>
              <a:gd name="connsiteX5" fmla="*/ 845897 w 3005213"/>
              <a:gd name="connsiteY5" fmla="*/ 4536327 h 4851588"/>
              <a:gd name="connsiteX6" fmla="*/ 651933 w 3005213"/>
              <a:gd name="connsiteY6" fmla="*/ 3605763 h 4851588"/>
              <a:gd name="connsiteX7" fmla="*/ 46951 w 3005213"/>
              <a:gd name="connsiteY7" fmla="*/ 504654 h 4851588"/>
              <a:gd name="connsiteX0" fmla="*/ 46951 w 3158442"/>
              <a:gd name="connsiteY0" fmla="*/ 504654 h 4851588"/>
              <a:gd name="connsiteX1" fmla="*/ 933642 w 3158442"/>
              <a:gd name="connsiteY1" fmla="*/ 167527 h 4851588"/>
              <a:gd name="connsiteX2" fmla="*/ 2080846 w 3158442"/>
              <a:gd name="connsiteY2" fmla="*/ 1399822 h 4851588"/>
              <a:gd name="connsiteX3" fmla="*/ 2842846 w 3158442"/>
              <a:gd name="connsiteY3" fmla="*/ 1640145 h 4851588"/>
              <a:gd name="connsiteX4" fmla="*/ 2697788 w 3158442"/>
              <a:gd name="connsiteY4" fmla="*/ 3896709 h 4851588"/>
              <a:gd name="connsiteX5" fmla="*/ 845897 w 3158442"/>
              <a:gd name="connsiteY5" fmla="*/ 4536327 h 4851588"/>
              <a:gd name="connsiteX6" fmla="*/ 651933 w 3158442"/>
              <a:gd name="connsiteY6" fmla="*/ 3605763 h 4851588"/>
              <a:gd name="connsiteX7" fmla="*/ 46951 w 3158442"/>
              <a:gd name="connsiteY7" fmla="*/ 504654 h 4851588"/>
              <a:gd name="connsiteX0" fmla="*/ 46951 w 3158442"/>
              <a:gd name="connsiteY0" fmla="*/ 504654 h 4851588"/>
              <a:gd name="connsiteX1" fmla="*/ 933642 w 3158442"/>
              <a:gd name="connsiteY1" fmla="*/ 167527 h 4851588"/>
              <a:gd name="connsiteX2" fmla="*/ 2080846 w 3158442"/>
              <a:gd name="connsiteY2" fmla="*/ 1399822 h 4851588"/>
              <a:gd name="connsiteX3" fmla="*/ 2842846 w 3158442"/>
              <a:gd name="connsiteY3" fmla="*/ 1640145 h 4851588"/>
              <a:gd name="connsiteX4" fmla="*/ 2697788 w 3158442"/>
              <a:gd name="connsiteY4" fmla="*/ 3896709 h 4851588"/>
              <a:gd name="connsiteX5" fmla="*/ 845897 w 3158442"/>
              <a:gd name="connsiteY5" fmla="*/ 4536327 h 4851588"/>
              <a:gd name="connsiteX6" fmla="*/ 651933 w 3158442"/>
              <a:gd name="connsiteY6" fmla="*/ 3605763 h 4851588"/>
              <a:gd name="connsiteX7" fmla="*/ 46951 w 3158442"/>
              <a:gd name="connsiteY7" fmla="*/ 504654 h 4851588"/>
              <a:gd name="connsiteX0" fmla="*/ 46951 w 2853642"/>
              <a:gd name="connsiteY0" fmla="*/ 1986349 h 4744196"/>
              <a:gd name="connsiteX1" fmla="*/ 628842 w 2853642"/>
              <a:gd name="connsiteY1" fmla="*/ 60135 h 4744196"/>
              <a:gd name="connsiteX2" fmla="*/ 1776046 w 2853642"/>
              <a:gd name="connsiteY2" fmla="*/ 1292430 h 4744196"/>
              <a:gd name="connsiteX3" fmla="*/ 2538046 w 2853642"/>
              <a:gd name="connsiteY3" fmla="*/ 1532753 h 4744196"/>
              <a:gd name="connsiteX4" fmla="*/ 2392988 w 2853642"/>
              <a:gd name="connsiteY4" fmla="*/ 3789317 h 4744196"/>
              <a:gd name="connsiteX5" fmla="*/ 541097 w 2853642"/>
              <a:gd name="connsiteY5" fmla="*/ 4428935 h 4744196"/>
              <a:gd name="connsiteX6" fmla="*/ 347133 w 2853642"/>
              <a:gd name="connsiteY6" fmla="*/ 3498371 h 4744196"/>
              <a:gd name="connsiteX7" fmla="*/ 46951 w 2853642"/>
              <a:gd name="connsiteY7" fmla="*/ 1986349 h 4744196"/>
              <a:gd name="connsiteX0" fmla="*/ 46834 w 2853525"/>
              <a:gd name="connsiteY0" fmla="*/ 1986349 h 4744196"/>
              <a:gd name="connsiteX1" fmla="*/ 628725 w 2853525"/>
              <a:gd name="connsiteY1" fmla="*/ 60135 h 4744196"/>
              <a:gd name="connsiteX2" fmla="*/ 1775929 w 2853525"/>
              <a:gd name="connsiteY2" fmla="*/ 1292430 h 4744196"/>
              <a:gd name="connsiteX3" fmla="*/ 2537929 w 2853525"/>
              <a:gd name="connsiteY3" fmla="*/ 1532753 h 4744196"/>
              <a:gd name="connsiteX4" fmla="*/ 2392871 w 2853525"/>
              <a:gd name="connsiteY4" fmla="*/ 3789317 h 4744196"/>
              <a:gd name="connsiteX5" fmla="*/ 540980 w 2853525"/>
              <a:gd name="connsiteY5" fmla="*/ 4428935 h 4744196"/>
              <a:gd name="connsiteX6" fmla="*/ 347016 w 2853525"/>
              <a:gd name="connsiteY6" fmla="*/ 3498371 h 4744196"/>
              <a:gd name="connsiteX7" fmla="*/ 46834 w 2853525"/>
              <a:gd name="connsiteY7" fmla="*/ 1986349 h 4744196"/>
              <a:gd name="connsiteX0" fmla="*/ 5920 w 2812611"/>
              <a:gd name="connsiteY0" fmla="*/ 1014879 h 3772726"/>
              <a:gd name="connsiteX1" fmla="*/ 1735015 w 2812611"/>
              <a:gd name="connsiteY1" fmla="*/ 320960 h 3772726"/>
              <a:gd name="connsiteX2" fmla="*/ 2497015 w 2812611"/>
              <a:gd name="connsiteY2" fmla="*/ 561283 h 3772726"/>
              <a:gd name="connsiteX3" fmla="*/ 2351957 w 2812611"/>
              <a:gd name="connsiteY3" fmla="*/ 2817847 h 3772726"/>
              <a:gd name="connsiteX4" fmla="*/ 500066 w 2812611"/>
              <a:gd name="connsiteY4" fmla="*/ 3457465 h 3772726"/>
              <a:gd name="connsiteX5" fmla="*/ 306102 w 2812611"/>
              <a:gd name="connsiteY5" fmla="*/ 2526901 h 3772726"/>
              <a:gd name="connsiteX6" fmla="*/ 5920 w 2812611"/>
              <a:gd name="connsiteY6" fmla="*/ 1014879 h 3772726"/>
              <a:gd name="connsiteX0" fmla="*/ 5920 w 2812611"/>
              <a:gd name="connsiteY0" fmla="*/ 1015555 h 3773402"/>
              <a:gd name="connsiteX1" fmla="*/ 1735015 w 2812611"/>
              <a:gd name="connsiteY1" fmla="*/ 321636 h 3773402"/>
              <a:gd name="connsiteX2" fmla="*/ 2497015 w 2812611"/>
              <a:gd name="connsiteY2" fmla="*/ 561959 h 3773402"/>
              <a:gd name="connsiteX3" fmla="*/ 2351957 w 2812611"/>
              <a:gd name="connsiteY3" fmla="*/ 2818523 h 3773402"/>
              <a:gd name="connsiteX4" fmla="*/ 500066 w 2812611"/>
              <a:gd name="connsiteY4" fmla="*/ 3458141 h 3773402"/>
              <a:gd name="connsiteX5" fmla="*/ 306102 w 2812611"/>
              <a:gd name="connsiteY5" fmla="*/ 2527577 h 3773402"/>
              <a:gd name="connsiteX6" fmla="*/ 5920 w 2812611"/>
              <a:gd name="connsiteY6" fmla="*/ 1015555 h 3773402"/>
              <a:gd name="connsiteX0" fmla="*/ 5920 w 2812611"/>
              <a:gd name="connsiteY0" fmla="*/ 754091 h 3511938"/>
              <a:gd name="connsiteX1" fmla="*/ 2497015 w 2812611"/>
              <a:gd name="connsiteY1" fmla="*/ 300495 h 3511938"/>
              <a:gd name="connsiteX2" fmla="*/ 2351957 w 2812611"/>
              <a:gd name="connsiteY2" fmla="*/ 2557059 h 3511938"/>
              <a:gd name="connsiteX3" fmla="*/ 500066 w 2812611"/>
              <a:gd name="connsiteY3" fmla="*/ 3196677 h 3511938"/>
              <a:gd name="connsiteX4" fmla="*/ 306102 w 2812611"/>
              <a:gd name="connsiteY4" fmla="*/ 2266113 h 3511938"/>
              <a:gd name="connsiteX5" fmla="*/ 5920 w 2812611"/>
              <a:gd name="connsiteY5" fmla="*/ 754091 h 3511938"/>
              <a:gd name="connsiteX0" fmla="*/ 5920 w 2812611"/>
              <a:gd name="connsiteY0" fmla="*/ 1056249 h 3814096"/>
              <a:gd name="connsiteX1" fmla="*/ 2497015 w 2812611"/>
              <a:gd name="connsiteY1" fmla="*/ 602653 h 3814096"/>
              <a:gd name="connsiteX2" fmla="*/ 2351957 w 2812611"/>
              <a:gd name="connsiteY2" fmla="*/ 2859217 h 3814096"/>
              <a:gd name="connsiteX3" fmla="*/ 500066 w 2812611"/>
              <a:gd name="connsiteY3" fmla="*/ 3498835 h 3814096"/>
              <a:gd name="connsiteX4" fmla="*/ 306102 w 2812611"/>
              <a:gd name="connsiteY4" fmla="*/ 2568271 h 3814096"/>
              <a:gd name="connsiteX5" fmla="*/ 5920 w 2812611"/>
              <a:gd name="connsiteY5" fmla="*/ 1056249 h 3814096"/>
              <a:gd name="connsiteX0" fmla="*/ 5920 w 2660211"/>
              <a:gd name="connsiteY0" fmla="*/ 1056249 h 3814096"/>
              <a:gd name="connsiteX1" fmla="*/ 2344615 w 2660211"/>
              <a:gd name="connsiteY1" fmla="*/ 602653 h 3814096"/>
              <a:gd name="connsiteX2" fmla="*/ 2199557 w 2660211"/>
              <a:gd name="connsiteY2" fmla="*/ 2859217 h 3814096"/>
              <a:gd name="connsiteX3" fmla="*/ 347666 w 2660211"/>
              <a:gd name="connsiteY3" fmla="*/ 3498835 h 3814096"/>
              <a:gd name="connsiteX4" fmla="*/ 153702 w 2660211"/>
              <a:gd name="connsiteY4" fmla="*/ 2568271 h 3814096"/>
              <a:gd name="connsiteX5" fmla="*/ 5920 w 2660211"/>
              <a:gd name="connsiteY5" fmla="*/ 1056249 h 3814096"/>
              <a:gd name="connsiteX0" fmla="*/ 416228 w 3070519"/>
              <a:gd name="connsiteY0" fmla="*/ 1056249 h 3814096"/>
              <a:gd name="connsiteX1" fmla="*/ 2754923 w 3070519"/>
              <a:gd name="connsiteY1" fmla="*/ 602653 h 3814096"/>
              <a:gd name="connsiteX2" fmla="*/ 2609865 w 3070519"/>
              <a:gd name="connsiteY2" fmla="*/ 2859217 h 3814096"/>
              <a:gd name="connsiteX3" fmla="*/ 757974 w 3070519"/>
              <a:gd name="connsiteY3" fmla="*/ 3498835 h 3814096"/>
              <a:gd name="connsiteX4" fmla="*/ 564010 w 3070519"/>
              <a:gd name="connsiteY4" fmla="*/ 2568271 h 3814096"/>
              <a:gd name="connsiteX5" fmla="*/ 416228 w 3070519"/>
              <a:gd name="connsiteY5" fmla="*/ 1056249 h 3814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70519" h="3814096">
                <a:moveTo>
                  <a:pt x="416228" y="1056249"/>
                </a:moveTo>
                <a:cubicBezTo>
                  <a:pt x="781380" y="728646"/>
                  <a:pt x="2253080" y="0"/>
                  <a:pt x="2754923" y="602653"/>
                </a:cubicBezTo>
                <a:cubicBezTo>
                  <a:pt x="3070519" y="1251380"/>
                  <a:pt x="2917290" y="2452720"/>
                  <a:pt x="2609865" y="2859217"/>
                </a:cubicBezTo>
                <a:cubicBezTo>
                  <a:pt x="2250417" y="3269081"/>
                  <a:pt x="847259" y="3814096"/>
                  <a:pt x="757974" y="3498835"/>
                </a:cubicBezTo>
                <a:cubicBezTo>
                  <a:pt x="639248" y="2969546"/>
                  <a:pt x="620968" y="2975369"/>
                  <a:pt x="564010" y="2568271"/>
                </a:cubicBezTo>
                <a:cubicBezTo>
                  <a:pt x="507052" y="2161173"/>
                  <a:pt x="0" y="1237279"/>
                  <a:pt x="416228" y="1056249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 w="127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sm" len="sm"/>
            <a:tailEnd type="triangle" w="med" len="med"/>
          </a:ln>
          <a:effectLst/>
          <a:scene3d>
            <a:camera prst="orthographicFront"/>
            <a:lightRig rig="threePt" dir="t"/>
          </a:scene3d>
          <a:sp3d prstMaterial="matte"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58" name="Freeform 157"/>
          <p:cNvSpPr/>
          <p:nvPr/>
        </p:nvSpPr>
        <p:spPr bwMode="auto">
          <a:xfrm>
            <a:off x="5556990" y="1277798"/>
            <a:ext cx="3191474" cy="4805781"/>
          </a:xfrm>
          <a:custGeom>
            <a:avLst/>
            <a:gdLst>
              <a:gd name="connsiteX0" fmla="*/ 624994 w 4048607"/>
              <a:gd name="connsiteY0" fmla="*/ 660400 h 5375564"/>
              <a:gd name="connsiteX1" fmla="*/ 2601576 w 4048607"/>
              <a:gd name="connsiteY1" fmla="*/ 300182 h 5375564"/>
              <a:gd name="connsiteX2" fmla="*/ 3885431 w 4048607"/>
              <a:gd name="connsiteY2" fmla="*/ 2461491 h 5375564"/>
              <a:gd name="connsiteX3" fmla="*/ 3580631 w 4048607"/>
              <a:gd name="connsiteY3" fmla="*/ 4281055 h 5375564"/>
              <a:gd name="connsiteX4" fmla="*/ 1576340 w 4048607"/>
              <a:gd name="connsiteY4" fmla="*/ 5149273 h 5375564"/>
              <a:gd name="connsiteX5" fmla="*/ 163176 w 4048607"/>
              <a:gd name="connsiteY5" fmla="*/ 2923309 h 5375564"/>
              <a:gd name="connsiteX6" fmla="*/ 624994 w 4048607"/>
              <a:gd name="connsiteY6" fmla="*/ 660400 h 5375564"/>
              <a:gd name="connsiteX0" fmla="*/ 624994 w 4048607"/>
              <a:gd name="connsiteY0" fmla="*/ 703888 h 5419052"/>
              <a:gd name="connsiteX1" fmla="*/ 1816485 w 4048607"/>
              <a:gd name="connsiteY1" fmla="*/ 442961 h 5419052"/>
              <a:gd name="connsiteX2" fmla="*/ 2601576 w 4048607"/>
              <a:gd name="connsiteY2" fmla="*/ 343670 h 5419052"/>
              <a:gd name="connsiteX3" fmla="*/ 3885431 w 4048607"/>
              <a:gd name="connsiteY3" fmla="*/ 2504979 h 5419052"/>
              <a:gd name="connsiteX4" fmla="*/ 3580631 w 4048607"/>
              <a:gd name="connsiteY4" fmla="*/ 4324543 h 5419052"/>
              <a:gd name="connsiteX5" fmla="*/ 1576340 w 4048607"/>
              <a:gd name="connsiteY5" fmla="*/ 5192761 h 5419052"/>
              <a:gd name="connsiteX6" fmla="*/ 163176 w 4048607"/>
              <a:gd name="connsiteY6" fmla="*/ 2966797 h 5419052"/>
              <a:gd name="connsiteX7" fmla="*/ 624994 w 4048607"/>
              <a:gd name="connsiteY7" fmla="*/ 703888 h 5419052"/>
              <a:gd name="connsiteX0" fmla="*/ 624994 w 3997807"/>
              <a:gd name="connsiteY0" fmla="*/ 420639 h 5135803"/>
              <a:gd name="connsiteX1" fmla="*/ 1816485 w 3997807"/>
              <a:gd name="connsiteY1" fmla="*/ 159712 h 5135803"/>
              <a:gd name="connsiteX2" fmla="*/ 2906376 w 3997807"/>
              <a:gd name="connsiteY2" fmla="*/ 419196 h 5135803"/>
              <a:gd name="connsiteX3" fmla="*/ 3885431 w 3997807"/>
              <a:gd name="connsiteY3" fmla="*/ 2221730 h 5135803"/>
              <a:gd name="connsiteX4" fmla="*/ 3580631 w 3997807"/>
              <a:gd name="connsiteY4" fmla="*/ 4041294 h 5135803"/>
              <a:gd name="connsiteX5" fmla="*/ 1576340 w 3997807"/>
              <a:gd name="connsiteY5" fmla="*/ 4909512 h 5135803"/>
              <a:gd name="connsiteX6" fmla="*/ 163176 w 3997807"/>
              <a:gd name="connsiteY6" fmla="*/ 2683548 h 5135803"/>
              <a:gd name="connsiteX7" fmla="*/ 624994 w 3997807"/>
              <a:gd name="connsiteY7" fmla="*/ 420639 h 5135803"/>
              <a:gd name="connsiteX0" fmla="*/ 620376 w 3993189"/>
              <a:gd name="connsiteY0" fmla="*/ 573713 h 5060277"/>
              <a:gd name="connsiteX1" fmla="*/ 1811867 w 3993189"/>
              <a:gd name="connsiteY1" fmla="*/ 84186 h 5060277"/>
              <a:gd name="connsiteX2" fmla="*/ 2901758 w 3993189"/>
              <a:gd name="connsiteY2" fmla="*/ 343670 h 5060277"/>
              <a:gd name="connsiteX3" fmla="*/ 3880813 w 3993189"/>
              <a:gd name="connsiteY3" fmla="*/ 2146204 h 5060277"/>
              <a:gd name="connsiteX4" fmla="*/ 3576013 w 3993189"/>
              <a:gd name="connsiteY4" fmla="*/ 3965768 h 5060277"/>
              <a:gd name="connsiteX5" fmla="*/ 1571722 w 3993189"/>
              <a:gd name="connsiteY5" fmla="*/ 4833986 h 5060277"/>
              <a:gd name="connsiteX6" fmla="*/ 158558 w 3993189"/>
              <a:gd name="connsiteY6" fmla="*/ 2608022 h 5060277"/>
              <a:gd name="connsiteX7" fmla="*/ 620376 w 3993189"/>
              <a:gd name="connsiteY7" fmla="*/ 573713 h 5060277"/>
              <a:gd name="connsiteX0" fmla="*/ 594976 w 3967789"/>
              <a:gd name="connsiteY0" fmla="*/ 573713 h 4831677"/>
              <a:gd name="connsiteX1" fmla="*/ 1786467 w 3967789"/>
              <a:gd name="connsiteY1" fmla="*/ 84186 h 4831677"/>
              <a:gd name="connsiteX2" fmla="*/ 2876358 w 3967789"/>
              <a:gd name="connsiteY2" fmla="*/ 343670 h 4831677"/>
              <a:gd name="connsiteX3" fmla="*/ 3855413 w 3967789"/>
              <a:gd name="connsiteY3" fmla="*/ 2146204 h 4831677"/>
              <a:gd name="connsiteX4" fmla="*/ 3550613 w 3967789"/>
              <a:gd name="connsiteY4" fmla="*/ 3965768 h 4831677"/>
              <a:gd name="connsiteX5" fmla="*/ 1393922 w 3967789"/>
              <a:gd name="connsiteY5" fmla="*/ 4605386 h 4831677"/>
              <a:gd name="connsiteX6" fmla="*/ 133158 w 3967789"/>
              <a:gd name="connsiteY6" fmla="*/ 2608022 h 4831677"/>
              <a:gd name="connsiteX7" fmla="*/ 594976 w 3967789"/>
              <a:gd name="connsiteY7" fmla="*/ 573713 h 4831677"/>
              <a:gd name="connsiteX0" fmla="*/ 594976 w 3967789"/>
              <a:gd name="connsiteY0" fmla="*/ 573713 h 4926350"/>
              <a:gd name="connsiteX1" fmla="*/ 1786467 w 3967789"/>
              <a:gd name="connsiteY1" fmla="*/ 84186 h 4926350"/>
              <a:gd name="connsiteX2" fmla="*/ 2876358 w 3967789"/>
              <a:gd name="connsiteY2" fmla="*/ 343670 h 4926350"/>
              <a:gd name="connsiteX3" fmla="*/ 3855413 w 3967789"/>
              <a:gd name="connsiteY3" fmla="*/ 2146204 h 4926350"/>
              <a:gd name="connsiteX4" fmla="*/ 3550613 w 3967789"/>
              <a:gd name="connsiteY4" fmla="*/ 3965768 h 4926350"/>
              <a:gd name="connsiteX5" fmla="*/ 1393922 w 3967789"/>
              <a:gd name="connsiteY5" fmla="*/ 4605386 h 4926350"/>
              <a:gd name="connsiteX6" fmla="*/ 133158 w 3967789"/>
              <a:gd name="connsiteY6" fmla="*/ 2608022 h 4926350"/>
              <a:gd name="connsiteX7" fmla="*/ 594976 w 3967789"/>
              <a:gd name="connsiteY7" fmla="*/ 573713 h 4926350"/>
              <a:gd name="connsiteX0" fmla="*/ 848976 w 3916989"/>
              <a:gd name="connsiteY0" fmla="*/ 573713 h 4926350"/>
              <a:gd name="connsiteX1" fmla="*/ 1735667 w 3916989"/>
              <a:gd name="connsiteY1" fmla="*/ 84186 h 4926350"/>
              <a:gd name="connsiteX2" fmla="*/ 2825558 w 3916989"/>
              <a:gd name="connsiteY2" fmla="*/ 343670 h 4926350"/>
              <a:gd name="connsiteX3" fmla="*/ 3804613 w 3916989"/>
              <a:gd name="connsiteY3" fmla="*/ 2146204 h 4926350"/>
              <a:gd name="connsiteX4" fmla="*/ 3499813 w 3916989"/>
              <a:gd name="connsiteY4" fmla="*/ 3965768 h 4926350"/>
              <a:gd name="connsiteX5" fmla="*/ 1343122 w 3916989"/>
              <a:gd name="connsiteY5" fmla="*/ 4605386 h 4926350"/>
              <a:gd name="connsiteX6" fmla="*/ 82358 w 3916989"/>
              <a:gd name="connsiteY6" fmla="*/ 2608022 h 4926350"/>
              <a:gd name="connsiteX7" fmla="*/ 848976 w 3916989"/>
              <a:gd name="connsiteY7" fmla="*/ 573713 h 4926350"/>
              <a:gd name="connsiteX0" fmla="*/ 75430 w 3143443"/>
              <a:gd name="connsiteY0" fmla="*/ 598439 h 4951076"/>
              <a:gd name="connsiteX1" fmla="*/ 962121 w 3143443"/>
              <a:gd name="connsiteY1" fmla="*/ 108912 h 4951076"/>
              <a:gd name="connsiteX2" fmla="*/ 2052012 w 3143443"/>
              <a:gd name="connsiteY2" fmla="*/ 368396 h 4951076"/>
              <a:gd name="connsiteX3" fmla="*/ 3031067 w 3143443"/>
              <a:gd name="connsiteY3" fmla="*/ 2170930 h 4951076"/>
              <a:gd name="connsiteX4" fmla="*/ 2726267 w 3143443"/>
              <a:gd name="connsiteY4" fmla="*/ 3990494 h 4951076"/>
              <a:gd name="connsiteX5" fmla="*/ 569576 w 3143443"/>
              <a:gd name="connsiteY5" fmla="*/ 4630112 h 4951076"/>
              <a:gd name="connsiteX6" fmla="*/ 680412 w 3143443"/>
              <a:gd name="connsiteY6" fmla="*/ 3699548 h 4951076"/>
              <a:gd name="connsiteX7" fmla="*/ 75430 w 3143443"/>
              <a:gd name="connsiteY7" fmla="*/ 598439 h 4951076"/>
              <a:gd name="connsiteX0" fmla="*/ 46951 w 3114964"/>
              <a:gd name="connsiteY0" fmla="*/ 598439 h 4951076"/>
              <a:gd name="connsiteX1" fmla="*/ 933642 w 3114964"/>
              <a:gd name="connsiteY1" fmla="*/ 108912 h 4951076"/>
              <a:gd name="connsiteX2" fmla="*/ 2023533 w 3114964"/>
              <a:gd name="connsiteY2" fmla="*/ 368396 h 4951076"/>
              <a:gd name="connsiteX3" fmla="*/ 3002588 w 3114964"/>
              <a:gd name="connsiteY3" fmla="*/ 2170930 h 4951076"/>
              <a:gd name="connsiteX4" fmla="*/ 2697788 w 3114964"/>
              <a:gd name="connsiteY4" fmla="*/ 3990494 h 4951076"/>
              <a:gd name="connsiteX5" fmla="*/ 693497 w 3114964"/>
              <a:gd name="connsiteY5" fmla="*/ 4630112 h 4951076"/>
              <a:gd name="connsiteX6" fmla="*/ 651933 w 3114964"/>
              <a:gd name="connsiteY6" fmla="*/ 3699548 h 4951076"/>
              <a:gd name="connsiteX7" fmla="*/ 46951 w 3114964"/>
              <a:gd name="connsiteY7" fmla="*/ 598439 h 4951076"/>
              <a:gd name="connsiteX0" fmla="*/ 46951 w 3114964"/>
              <a:gd name="connsiteY0" fmla="*/ 598439 h 4951076"/>
              <a:gd name="connsiteX1" fmla="*/ 933642 w 3114964"/>
              <a:gd name="connsiteY1" fmla="*/ 108912 h 4951076"/>
              <a:gd name="connsiteX2" fmla="*/ 2023533 w 3114964"/>
              <a:gd name="connsiteY2" fmla="*/ 368396 h 4951076"/>
              <a:gd name="connsiteX3" fmla="*/ 3002588 w 3114964"/>
              <a:gd name="connsiteY3" fmla="*/ 2170930 h 4951076"/>
              <a:gd name="connsiteX4" fmla="*/ 2697788 w 3114964"/>
              <a:gd name="connsiteY4" fmla="*/ 3990494 h 4951076"/>
              <a:gd name="connsiteX5" fmla="*/ 693497 w 3114964"/>
              <a:gd name="connsiteY5" fmla="*/ 4630112 h 4951076"/>
              <a:gd name="connsiteX6" fmla="*/ 651933 w 3114964"/>
              <a:gd name="connsiteY6" fmla="*/ 3699548 h 4951076"/>
              <a:gd name="connsiteX7" fmla="*/ 46951 w 3114964"/>
              <a:gd name="connsiteY7" fmla="*/ 598439 h 4951076"/>
              <a:gd name="connsiteX0" fmla="*/ 46951 w 3114964"/>
              <a:gd name="connsiteY0" fmla="*/ 598439 h 4951076"/>
              <a:gd name="connsiteX1" fmla="*/ 933642 w 3114964"/>
              <a:gd name="connsiteY1" fmla="*/ 108912 h 4951076"/>
              <a:gd name="connsiteX2" fmla="*/ 2023533 w 3114964"/>
              <a:gd name="connsiteY2" fmla="*/ 368396 h 4951076"/>
              <a:gd name="connsiteX3" fmla="*/ 3002588 w 3114964"/>
              <a:gd name="connsiteY3" fmla="*/ 2170930 h 4951076"/>
              <a:gd name="connsiteX4" fmla="*/ 2697788 w 3114964"/>
              <a:gd name="connsiteY4" fmla="*/ 3990494 h 4951076"/>
              <a:gd name="connsiteX5" fmla="*/ 845897 w 3114964"/>
              <a:gd name="connsiteY5" fmla="*/ 4630112 h 4951076"/>
              <a:gd name="connsiteX6" fmla="*/ 651933 w 3114964"/>
              <a:gd name="connsiteY6" fmla="*/ 3699548 h 4951076"/>
              <a:gd name="connsiteX7" fmla="*/ 46951 w 3114964"/>
              <a:gd name="connsiteY7" fmla="*/ 598439 h 4951076"/>
              <a:gd name="connsiteX0" fmla="*/ 46951 w 3114964"/>
              <a:gd name="connsiteY0" fmla="*/ 598439 h 4945373"/>
              <a:gd name="connsiteX1" fmla="*/ 933642 w 3114964"/>
              <a:gd name="connsiteY1" fmla="*/ 108912 h 4945373"/>
              <a:gd name="connsiteX2" fmla="*/ 2023533 w 3114964"/>
              <a:gd name="connsiteY2" fmla="*/ 368396 h 4945373"/>
              <a:gd name="connsiteX3" fmla="*/ 3002588 w 3114964"/>
              <a:gd name="connsiteY3" fmla="*/ 2170930 h 4945373"/>
              <a:gd name="connsiteX4" fmla="*/ 2697788 w 3114964"/>
              <a:gd name="connsiteY4" fmla="*/ 3990494 h 4945373"/>
              <a:gd name="connsiteX5" fmla="*/ 845897 w 3114964"/>
              <a:gd name="connsiteY5" fmla="*/ 4630112 h 4945373"/>
              <a:gd name="connsiteX6" fmla="*/ 651933 w 3114964"/>
              <a:gd name="connsiteY6" fmla="*/ 3699548 h 4945373"/>
              <a:gd name="connsiteX7" fmla="*/ 46951 w 3114964"/>
              <a:gd name="connsiteY7" fmla="*/ 598439 h 4945373"/>
              <a:gd name="connsiteX0" fmla="*/ 46951 w 3114964"/>
              <a:gd name="connsiteY0" fmla="*/ 598439 h 4945373"/>
              <a:gd name="connsiteX1" fmla="*/ 933642 w 3114964"/>
              <a:gd name="connsiteY1" fmla="*/ 108912 h 4945373"/>
              <a:gd name="connsiteX2" fmla="*/ 2023533 w 3114964"/>
              <a:gd name="connsiteY2" fmla="*/ 368396 h 4945373"/>
              <a:gd name="connsiteX3" fmla="*/ 3002588 w 3114964"/>
              <a:gd name="connsiteY3" fmla="*/ 2170930 h 4945373"/>
              <a:gd name="connsiteX4" fmla="*/ 2697788 w 3114964"/>
              <a:gd name="connsiteY4" fmla="*/ 3990494 h 4945373"/>
              <a:gd name="connsiteX5" fmla="*/ 845897 w 3114964"/>
              <a:gd name="connsiteY5" fmla="*/ 4630112 h 4945373"/>
              <a:gd name="connsiteX6" fmla="*/ 651933 w 3114964"/>
              <a:gd name="connsiteY6" fmla="*/ 3699548 h 4945373"/>
              <a:gd name="connsiteX7" fmla="*/ 46951 w 3114964"/>
              <a:gd name="connsiteY7" fmla="*/ 598439 h 4945373"/>
              <a:gd name="connsiteX0" fmla="*/ 46951 w 3141134"/>
              <a:gd name="connsiteY0" fmla="*/ 598439 h 4945373"/>
              <a:gd name="connsiteX1" fmla="*/ 933642 w 3141134"/>
              <a:gd name="connsiteY1" fmla="*/ 108912 h 4945373"/>
              <a:gd name="connsiteX2" fmla="*/ 2023533 w 3141134"/>
              <a:gd name="connsiteY2" fmla="*/ 368396 h 4945373"/>
              <a:gd name="connsiteX3" fmla="*/ 1866514 w 3141134"/>
              <a:gd name="connsiteY3" fmla="*/ 1353513 h 4945373"/>
              <a:gd name="connsiteX4" fmla="*/ 3002588 w 3141134"/>
              <a:gd name="connsiteY4" fmla="*/ 2170930 h 4945373"/>
              <a:gd name="connsiteX5" fmla="*/ 2697788 w 3141134"/>
              <a:gd name="connsiteY5" fmla="*/ 3990494 h 4945373"/>
              <a:gd name="connsiteX6" fmla="*/ 845897 w 3141134"/>
              <a:gd name="connsiteY6" fmla="*/ 4630112 h 4945373"/>
              <a:gd name="connsiteX7" fmla="*/ 651933 w 3141134"/>
              <a:gd name="connsiteY7" fmla="*/ 3699548 h 4945373"/>
              <a:gd name="connsiteX8" fmla="*/ 46951 w 3141134"/>
              <a:gd name="connsiteY8" fmla="*/ 598439 h 4945373"/>
              <a:gd name="connsiteX0" fmla="*/ 46951 w 3141134"/>
              <a:gd name="connsiteY0" fmla="*/ 598439 h 4945373"/>
              <a:gd name="connsiteX1" fmla="*/ 933642 w 3141134"/>
              <a:gd name="connsiteY1" fmla="*/ 108912 h 4945373"/>
              <a:gd name="connsiteX2" fmla="*/ 2023533 w 3141134"/>
              <a:gd name="connsiteY2" fmla="*/ 368396 h 4945373"/>
              <a:gd name="connsiteX3" fmla="*/ 1866514 w 3141134"/>
              <a:gd name="connsiteY3" fmla="*/ 1353513 h 4945373"/>
              <a:gd name="connsiteX4" fmla="*/ 3002588 w 3141134"/>
              <a:gd name="connsiteY4" fmla="*/ 2170930 h 4945373"/>
              <a:gd name="connsiteX5" fmla="*/ 2697788 w 3141134"/>
              <a:gd name="connsiteY5" fmla="*/ 3990494 h 4945373"/>
              <a:gd name="connsiteX6" fmla="*/ 845897 w 3141134"/>
              <a:gd name="connsiteY6" fmla="*/ 4630112 h 4945373"/>
              <a:gd name="connsiteX7" fmla="*/ 651933 w 3141134"/>
              <a:gd name="connsiteY7" fmla="*/ 3699548 h 4945373"/>
              <a:gd name="connsiteX8" fmla="*/ 46951 w 3141134"/>
              <a:gd name="connsiteY8" fmla="*/ 598439 h 4945373"/>
              <a:gd name="connsiteX0" fmla="*/ 46951 w 3057236"/>
              <a:gd name="connsiteY0" fmla="*/ 598439 h 4945373"/>
              <a:gd name="connsiteX1" fmla="*/ 933642 w 3057236"/>
              <a:gd name="connsiteY1" fmla="*/ 108912 h 4945373"/>
              <a:gd name="connsiteX2" fmla="*/ 2023533 w 3057236"/>
              <a:gd name="connsiteY2" fmla="*/ 368396 h 4945373"/>
              <a:gd name="connsiteX3" fmla="*/ 1866514 w 3057236"/>
              <a:gd name="connsiteY3" fmla="*/ 1353513 h 4945373"/>
              <a:gd name="connsiteX4" fmla="*/ 2623896 w 3057236"/>
              <a:gd name="connsiteY4" fmla="*/ 1498986 h 4945373"/>
              <a:gd name="connsiteX5" fmla="*/ 3002588 w 3057236"/>
              <a:gd name="connsiteY5" fmla="*/ 2170930 h 4945373"/>
              <a:gd name="connsiteX6" fmla="*/ 2697788 w 3057236"/>
              <a:gd name="connsiteY6" fmla="*/ 3990494 h 4945373"/>
              <a:gd name="connsiteX7" fmla="*/ 845897 w 3057236"/>
              <a:gd name="connsiteY7" fmla="*/ 4630112 h 4945373"/>
              <a:gd name="connsiteX8" fmla="*/ 651933 w 3057236"/>
              <a:gd name="connsiteY8" fmla="*/ 3699548 h 4945373"/>
              <a:gd name="connsiteX9" fmla="*/ 46951 w 3057236"/>
              <a:gd name="connsiteY9" fmla="*/ 598439 h 4945373"/>
              <a:gd name="connsiteX0" fmla="*/ 46951 w 3057236"/>
              <a:gd name="connsiteY0" fmla="*/ 598439 h 4945373"/>
              <a:gd name="connsiteX1" fmla="*/ 933642 w 3057236"/>
              <a:gd name="connsiteY1" fmla="*/ 108912 h 4945373"/>
              <a:gd name="connsiteX2" fmla="*/ 2023533 w 3057236"/>
              <a:gd name="connsiteY2" fmla="*/ 368396 h 4945373"/>
              <a:gd name="connsiteX3" fmla="*/ 1866514 w 3057236"/>
              <a:gd name="connsiteY3" fmla="*/ 1353513 h 4945373"/>
              <a:gd name="connsiteX4" fmla="*/ 2623896 w 3057236"/>
              <a:gd name="connsiteY4" fmla="*/ 1498986 h 4945373"/>
              <a:gd name="connsiteX5" fmla="*/ 3002588 w 3057236"/>
              <a:gd name="connsiteY5" fmla="*/ 2170930 h 4945373"/>
              <a:gd name="connsiteX6" fmla="*/ 2697788 w 3057236"/>
              <a:gd name="connsiteY6" fmla="*/ 3990494 h 4945373"/>
              <a:gd name="connsiteX7" fmla="*/ 845897 w 3057236"/>
              <a:gd name="connsiteY7" fmla="*/ 4630112 h 4945373"/>
              <a:gd name="connsiteX8" fmla="*/ 651933 w 3057236"/>
              <a:gd name="connsiteY8" fmla="*/ 3699548 h 4945373"/>
              <a:gd name="connsiteX9" fmla="*/ 46951 w 3057236"/>
              <a:gd name="connsiteY9" fmla="*/ 598439 h 4945373"/>
              <a:gd name="connsiteX0" fmla="*/ 46951 w 3057236"/>
              <a:gd name="connsiteY0" fmla="*/ 598439 h 4945373"/>
              <a:gd name="connsiteX1" fmla="*/ 933642 w 3057236"/>
              <a:gd name="connsiteY1" fmla="*/ 108912 h 4945373"/>
              <a:gd name="connsiteX2" fmla="*/ 1866514 w 3057236"/>
              <a:gd name="connsiteY2" fmla="*/ 1353513 h 4945373"/>
              <a:gd name="connsiteX3" fmla="*/ 2623896 w 3057236"/>
              <a:gd name="connsiteY3" fmla="*/ 1498986 h 4945373"/>
              <a:gd name="connsiteX4" fmla="*/ 3002588 w 3057236"/>
              <a:gd name="connsiteY4" fmla="*/ 2170930 h 4945373"/>
              <a:gd name="connsiteX5" fmla="*/ 2697788 w 3057236"/>
              <a:gd name="connsiteY5" fmla="*/ 3990494 h 4945373"/>
              <a:gd name="connsiteX6" fmla="*/ 845897 w 3057236"/>
              <a:gd name="connsiteY6" fmla="*/ 4630112 h 4945373"/>
              <a:gd name="connsiteX7" fmla="*/ 651933 w 3057236"/>
              <a:gd name="connsiteY7" fmla="*/ 3699548 h 4945373"/>
              <a:gd name="connsiteX8" fmla="*/ 46951 w 3057236"/>
              <a:gd name="connsiteY8" fmla="*/ 598439 h 4945373"/>
              <a:gd name="connsiteX0" fmla="*/ 46951 w 3057236"/>
              <a:gd name="connsiteY0" fmla="*/ 598439 h 4945373"/>
              <a:gd name="connsiteX1" fmla="*/ 933642 w 3057236"/>
              <a:gd name="connsiteY1" fmla="*/ 108912 h 4945373"/>
              <a:gd name="connsiteX2" fmla="*/ 1866514 w 3057236"/>
              <a:gd name="connsiteY2" fmla="*/ 1353513 h 4945373"/>
              <a:gd name="connsiteX3" fmla="*/ 2623896 w 3057236"/>
              <a:gd name="connsiteY3" fmla="*/ 1498986 h 4945373"/>
              <a:gd name="connsiteX4" fmla="*/ 3002588 w 3057236"/>
              <a:gd name="connsiteY4" fmla="*/ 2170930 h 4945373"/>
              <a:gd name="connsiteX5" fmla="*/ 2697788 w 3057236"/>
              <a:gd name="connsiteY5" fmla="*/ 3990494 h 4945373"/>
              <a:gd name="connsiteX6" fmla="*/ 845897 w 3057236"/>
              <a:gd name="connsiteY6" fmla="*/ 4630112 h 4945373"/>
              <a:gd name="connsiteX7" fmla="*/ 651933 w 3057236"/>
              <a:gd name="connsiteY7" fmla="*/ 3699548 h 4945373"/>
              <a:gd name="connsiteX8" fmla="*/ 46951 w 3057236"/>
              <a:gd name="connsiteY8" fmla="*/ 598439 h 4945373"/>
              <a:gd name="connsiteX0" fmla="*/ 46951 w 3141134"/>
              <a:gd name="connsiteY0" fmla="*/ 598439 h 4945373"/>
              <a:gd name="connsiteX1" fmla="*/ 933642 w 3141134"/>
              <a:gd name="connsiteY1" fmla="*/ 108912 h 4945373"/>
              <a:gd name="connsiteX2" fmla="*/ 1866514 w 3141134"/>
              <a:gd name="connsiteY2" fmla="*/ 1353513 h 4945373"/>
              <a:gd name="connsiteX3" fmla="*/ 3002588 w 3141134"/>
              <a:gd name="connsiteY3" fmla="*/ 2170930 h 4945373"/>
              <a:gd name="connsiteX4" fmla="*/ 2697788 w 3141134"/>
              <a:gd name="connsiteY4" fmla="*/ 3990494 h 4945373"/>
              <a:gd name="connsiteX5" fmla="*/ 845897 w 3141134"/>
              <a:gd name="connsiteY5" fmla="*/ 4630112 h 4945373"/>
              <a:gd name="connsiteX6" fmla="*/ 651933 w 3141134"/>
              <a:gd name="connsiteY6" fmla="*/ 3699548 h 4945373"/>
              <a:gd name="connsiteX7" fmla="*/ 46951 w 3141134"/>
              <a:gd name="connsiteY7" fmla="*/ 598439 h 4945373"/>
              <a:gd name="connsiteX0" fmla="*/ 46951 w 2867891"/>
              <a:gd name="connsiteY0" fmla="*/ 598439 h 4945373"/>
              <a:gd name="connsiteX1" fmla="*/ 933642 w 2867891"/>
              <a:gd name="connsiteY1" fmla="*/ 108912 h 4945373"/>
              <a:gd name="connsiteX2" fmla="*/ 1866514 w 2867891"/>
              <a:gd name="connsiteY2" fmla="*/ 1353513 h 4945373"/>
              <a:gd name="connsiteX3" fmla="*/ 2697788 w 2867891"/>
              <a:gd name="connsiteY3" fmla="*/ 3990494 h 4945373"/>
              <a:gd name="connsiteX4" fmla="*/ 845897 w 2867891"/>
              <a:gd name="connsiteY4" fmla="*/ 4630112 h 4945373"/>
              <a:gd name="connsiteX5" fmla="*/ 651933 w 2867891"/>
              <a:gd name="connsiteY5" fmla="*/ 3699548 h 4945373"/>
              <a:gd name="connsiteX6" fmla="*/ 46951 w 2867891"/>
              <a:gd name="connsiteY6" fmla="*/ 598439 h 4945373"/>
              <a:gd name="connsiteX0" fmla="*/ 46951 w 3353570"/>
              <a:gd name="connsiteY0" fmla="*/ 598439 h 4945373"/>
              <a:gd name="connsiteX1" fmla="*/ 933642 w 3353570"/>
              <a:gd name="connsiteY1" fmla="*/ 108912 h 4945373"/>
              <a:gd name="connsiteX2" fmla="*/ 1866514 w 3353570"/>
              <a:gd name="connsiteY2" fmla="*/ 1353513 h 4945373"/>
              <a:gd name="connsiteX3" fmla="*/ 2697788 w 3353570"/>
              <a:gd name="connsiteY3" fmla="*/ 3990494 h 4945373"/>
              <a:gd name="connsiteX4" fmla="*/ 845897 w 3353570"/>
              <a:gd name="connsiteY4" fmla="*/ 4630112 h 4945373"/>
              <a:gd name="connsiteX5" fmla="*/ 651933 w 3353570"/>
              <a:gd name="connsiteY5" fmla="*/ 3699548 h 4945373"/>
              <a:gd name="connsiteX6" fmla="*/ 46951 w 3353570"/>
              <a:gd name="connsiteY6" fmla="*/ 598439 h 4945373"/>
              <a:gd name="connsiteX0" fmla="*/ 46951 w 2712412"/>
              <a:gd name="connsiteY0" fmla="*/ 598439 h 4945373"/>
              <a:gd name="connsiteX1" fmla="*/ 933642 w 2712412"/>
              <a:gd name="connsiteY1" fmla="*/ 108912 h 4945373"/>
              <a:gd name="connsiteX2" fmla="*/ 2697788 w 2712412"/>
              <a:gd name="connsiteY2" fmla="*/ 3990494 h 4945373"/>
              <a:gd name="connsiteX3" fmla="*/ 845897 w 2712412"/>
              <a:gd name="connsiteY3" fmla="*/ 4630112 h 4945373"/>
              <a:gd name="connsiteX4" fmla="*/ 651933 w 2712412"/>
              <a:gd name="connsiteY4" fmla="*/ 3699548 h 4945373"/>
              <a:gd name="connsiteX5" fmla="*/ 46951 w 2712412"/>
              <a:gd name="connsiteY5" fmla="*/ 598439 h 4945373"/>
              <a:gd name="connsiteX0" fmla="*/ 46951 w 2712412"/>
              <a:gd name="connsiteY0" fmla="*/ 599523 h 4946457"/>
              <a:gd name="connsiteX1" fmla="*/ 933642 w 2712412"/>
              <a:gd name="connsiteY1" fmla="*/ 109996 h 4946457"/>
              <a:gd name="connsiteX2" fmla="*/ 2697788 w 2712412"/>
              <a:gd name="connsiteY2" fmla="*/ 3991578 h 4946457"/>
              <a:gd name="connsiteX3" fmla="*/ 845897 w 2712412"/>
              <a:gd name="connsiteY3" fmla="*/ 4631196 h 4946457"/>
              <a:gd name="connsiteX4" fmla="*/ 651933 w 2712412"/>
              <a:gd name="connsiteY4" fmla="*/ 3700632 h 4946457"/>
              <a:gd name="connsiteX5" fmla="*/ 46951 w 2712412"/>
              <a:gd name="connsiteY5" fmla="*/ 599523 h 4946457"/>
              <a:gd name="connsiteX0" fmla="*/ 46951 w 3270441"/>
              <a:gd name="connsiteY0" fmla="*/ 599523 h 4946457"/>
              <a:gd name="connsiteX1" fmla="*/ 933642 w 3270441"/>
              <a:gd name="connsiteY1" fmla="*/ 109996 h 4946457"/>
              <a:gd name="connsiteX2" fmla="*/ 2697788 w 3270441"/>
              <a:gd name="connsiteY2" fmla="*/ 3991578 h 4946457"/>
              <a:gd name="connsiteX3" fmla="*/ 845897 w 3270441"/>
              <a:gd name="connsiteY3" fmla="*/ 4631196 h 4946457"/>
              <a:gd name="connsiteX4" fmla="*/ 651933 w 3270441"/>
              <a:gd name="connsiteY4" fmla="*/ 3700632 h 4946457"/>
              <a:gd name="connsiteX5" fmla="*/ 46951 w 3270441"/>
              <a:gd name="connsiteY5" fmla="*/ 599523 h 4946457"/>
              <a:gd name="connsiteX0" fmla="*/ 46951 w 3270441"/>
              <a:gd name="connsiteY0" fmla="*/ 599523 h 4946457"/>
              <a:gd name="connsiteX1" fmla="*/ 933642 w 3270441"/>
              <a:gd name="connsiteY1" fmla="*/ 109996 h 4946457"/>
              <a:gd name="connsiteX2" fmla="*/ 2697788 w 3270441"/>
              <a:gd name="connsiteY2" fmla="*/ 3991578 h 4946457"/>
              <a:gd name="connsiteX3" fmla="*/ 845897 w 3270441"/>
              <a:gd name="connsiteY3" fmla="*/ 4631196 h 4946457"/>
              <a:gd name="connsiteX4" fmla="*/ 651933 w 3270441"/>
              <a:gd name="connsiteY4" fmla="*/ 3700632 h 4946457"/>
              <a:gd name="connsiteX5" fmla="*/ 46951 w 3270441"/>
              <a:gd name="connsiteY5" fmla="*/ 599523 h 4946457"/>
              <a:gd name="connsiteX0" fmla="*/ 46951 w 3270441"/>
              <a:gd name="connsiteY0" fmla="*/ 599523 h 4946457"/>
              <a:gd name="connsiteX1" fmla="*/ 933642 w 3270441"/>
              <a:gd name="connsiteY1" fmla="*/ 109996 h 4946457"/>
              <a:gd name="connsiteX2" fmla="*/ 2697788 w 3270441"/>
              <a:gd name="connsiteY2" fmla="*/ 3991578 h 4946457"/>
              <a:gd name="connsiteX3" fmla="*/ 845897 w 3270441"/>
              <a:gd name="connsiteY3" fmla="*/ 4631196 h 4946457"/>
              <a:gd name="connsiteX4" fmla="*/ 651933 w 3270441"/>
              <a:gd name="connsiteY4" fmla="*/ 3700632 h 4946457"/>
              <a:gd name="connsiteX5" fmla="*/ 46951 w 3270441"/>
              <a:gd name="connsiteY5" fmla="*/ 599523 h 4946457"/>
              <a:gd name="connsiteX0" fmla="*/ 46951 w 3270441"/>
              <a:gd name="connsiteY0" fmla="*/ 504654 h 4851588"/>
              <a:gd name="connsiteX1" fmla="*/ 933642 w 3270441"/>
              <a:gd name="connsiteY1" fmla="*/ 15127 h 4851588"/>
              <a:gd name="connsiteX2" fmla="*/ 2697788 w 3270441"/>
              <a:gd name="connsiteY2" fmla="*/ 3896709 h 4851588"/>
              <a:gd name="connsiteX3" fmla="*/ 845897 w 3270441"/>
              <a:gd name="connsiteY3" fmla="*/ 4536327 h 4851588"/>
              <a:gd name="connsiteX4" fmla="*/ 651933 w 3270441"/>
              <a:gd name="connsiteY4" fmla="*/ 3605763 h 4851588"/>
              <a:gd name="connsiteX5" fmla="*/ 46951 w 3270441"/>
              <a:gd name="connsiteY5" fmla="*/ 504654 h 4851588"/>
              <a:gd name="connsiteX0" fmla="*/ 46951 w 3270441"/>
              <a:gd name="connsiteY0" fmla="*/ 504654 h 4851588"/>
              <a:gd name="connsiteX1" fmla="*/ 933642 w 3270441"/>
              <a:gd name="connsiteY1" fmla="*/ 167527 h 4851588"/>
              <a:gd name="connsiteX2" fmla="*/ 2697788 w 3270441"/>
              <a:gd name="connsiteY2" fmla="*/ 3896709 h 4851588"/>
              <a:gd name="connsiteX3" fmla="*/ 845897 w 3270441"/>
              <a:gd name="connsiteY3" fmla="*/ 4536327 h 4851588"/>
              <a:gd name="connsiteX4" fmla="*/ 651933 w 3270441"/>
              <a:gd name="connsiteY4" fmla="*/ 3605763 h 4851588"/>
              <a:gd name="connsiteX5" fmla="*/ 46951 w 3270441"/>
              <a:gd name="connsiteY5" fmla="*/ 504654 h 4851588"/>
              <a:gd name="connsiteX0" fmla="*/ 46951 w 3270441"/>
              <a:gd name="connsiteY0" fmla="*/ 504654 h 4851588"/>
              <a:gd name="connsiteX1" fmla="*/ 933642 w 3270441"/>
              <a:gd name="connsiteY1" fmla="*/ 167527 h 4851588"/>
              <a:gd name="connsiteX2" fmla="*/ 2697788 w 3270441"/>
              <a:gd name="connsiteY2" fmla="*/ 3896709 h 4851588"/>
              <a:gd name="connsiteX3" fmla="*/ 845897 w 3270441"/>
              <a:gd name="connsiteY3" fmla="*/ 4536327 h 4851588"/>
              <a:gd name="connsiteX4" fmla="*/ 651933 w 3270441"/>
              <a:gd name="connsiteY4" fmla="*/ 3605763 h 4851588"/>
              <a:gd name="connsiteX5" fmla="*/ 46951 w 3270441"/>
              <a:gd name="connsiteY5" fmla="*/ 504654 h 4851588"/>
              <a:gd name="connsiteX0" fmla="*/ 46951 w 3270441"/>
              <a:gd name="connsiteY0" fmla="*/ 504654 h 4851588"/>
              <a:gd name="connsiteX1" fmla="*/ 933642 w 3270441"/>
              <a:gd name="connsiteY1" fmla="*/ 167527 h 4851588"/>
              <a:gd name="connsiteX2" fmla="*/ 2697788 w 3270441"/>
              <a:gd name="connsiteY2" fmla="*/ 3896709 h 4851588"/>
              <a:gd name="connsiteX3" fmla="*/ 845897 w 3270441"/>
              <a:gd name="connsiteY3" fmla="*/ 4536327 h 4851588"/>
              <a:gd name="connsiteX4" fmla="*/ 651933 w 3270441"/>
              <a:gd name="connsiteY4" fmla="*/ 3605763 h 4851588"/>
              <a:gd name="connsiteX5" fmla="*/ 46951 w 3270441"/>
              <a:gd name="connsiteY5" fmla="*/ 504654 h 4851588"/>
              <a:gd name="connsiteX0" fmla="*/ 46951 w 2903613"/>
              <a:gd name="connsiteY0" fmla="*/ 504654 h 4851588"/>
              <a:gd name="connsiteX1" fmla="*/ 933642 w 2903613"/>
              <a:gd name="connsiteY1" fmla="*/ 167527 h 4851588"/>
              <a:gd name="connsiteX2" fmla="*/ 2080846 w 2903613"/>
              <a:gd name="connsiteY2" fmla="*/ 1628422 h 4851588"/>
              <a:gd name="connsiteX3" fmla="*/ 2697788 w 2903613"/>
              <a:gd name="connsiteY3" fmla="*/ 3896709 h 4851588"/>
              <a:gd name="connsiteX4" fmla="*/ 845897 w 2903613"/>
              <a:gd name="connsiteY4" fmla="*/ 4536327 h 4851588"/>
              <a:gd name="connsiteX5" fmla="*/ 651933 w 2903613"/>
              <a:gd name="connsiteY5" fmla="*/ 3605763 h 4851588"/>
              <a:gd name="connsiteX6" fmla="*/ 46951 w 2903613"/>
              <a:gd name="connsiteY6" fmla="*/ 504654 h 4851588"/>
              <a:gd name="connsiteX0" fmla="*/ 46951 w 2903613"/>
              <a:gd name="connsiteY0" fmla="*/ 504654 h 4851588"/>
              <a:gd name="connsiteX1" fmla="*/ 933642 w 2903613"/>
              <a:gd name="connsiteY1" fmla="*/ 167527 h 4851588"/>
              <a:gd name="connsiteX2" fmla="*/ 2080846 w 2903613"/>
              <a:gd name="connsiteY2" fmla="*/ 1628422 h 4851588"/>
              <a:gd name="connsiteX3" fmla="*/ 2697788 w 2903613"/>
              <a:gd name="connsiteY3" fmla="*/ 3896709 h 4851588"/>
              <a:gd name="connsiteX4" fmla="*/ 845897 w 2903613"/>
              <a:gd name="connsiteY4" fmla="*/ 4536327 h 4851588"/>
              <a:gd name="connsiteX5" fmla="*/ 651933 w 2903613"/>
              <a:gd name="connsiteY5" fmla="*/ 3605763 h 4851588"/>
              <a:gd name="connsiteX6" fmla="*/ 46951 w 2903613"/>
              <a:gd name="connsiteY6" fmla="*/ 504654 h 4851588"/>
              <a:gd name="connsiteX0" fmla="*/ 46951 w 2903613"/>
              <a:gd name="connsiteY0" fmla="*/ 504654 h 4851588"/>
              <a:gd name="connsiteX1" fmla="*/ 933642 w 2903613"/>
              <a:gd name="connsiteY1" fmla="*/ 167527 h 4851588"/>
              <a:gd name="connsiteX2" fmla="*/ 2080846 w 2903613"/>
              <a:gd name="connsiteY2" fmla="*/ 1628422 h 4851588"/>
              <a:gd name="connsiteX3" fmla="*/ 2697788 w 2903613"/>
              <a:gd name="connsiteY3" fmla="*/ 3896709 h 4851588"/>
              <a:gd name="connsiteX4" fmla="*/ 845897 w 2903613"/>
              <a:gd name="connsiteY4" fmla="*/ 4536327 h 4851588"/>
              <a:gd name="connsiteX5" fmla="*/ 651933 w 2903613"/>
              <a:gd name="connsiteY5" fmla="*/ 3605763 h 4851588"/>
              <a:gd name="connsiteX6" fmla="*/ 46951 w 2903613"/>
              <a:gd name="connsiteY6" fmla="*/ 504654 h 4851588"/>
              <a:gd name="connsiteX0" fmla="*/ 46951 w 3005213"/>
              <a:gd name="connsiteY0" fmla="*/ 504654 h 4851588"/>
              <a:gd name="connsiteX1" fmla="*/ 933642 w 3005213"/>
              <a:gd name="connsiteY1" fmla="*/ 167527 h 4851588"/>
              <a:gd name="connsiteX2" fmla="*/ 2080846 w 3005213"/>
              <a:gd name="connsiteY2" fmla="*/ 1628422 h 4851588"/>
              <a:gd name="connsiteX3" fmla="*/ 2690446 w 3005213"/>
              <a:gd name="connsiteY3" fmla="*/ 1487745 h 4851588"/>
              <a:gd name="connsiteX4" fmla="*/ 2697788 w 3005213"/>
              <a:gd name="connsiteY4" fmla="*/ 3896709 h 4851588"/>
              <a:gd name="connsiteX5" fmla="*/ 845897 w 3005213"/>
              <a:gd name="connsiteY5" fmla="*/ 4536327 h 4851588"/>
              <a:gd name="connsiteX6" fmla="*/ 651933 w 3005213"/>
              <a:gd name="connsiteY6" fmla="*/ 3605763 h 4851588"/>
              <a:gd name="connsiteX7" fmla="*/ 46951 w 3005213"/>
              <a:gd name="connsiteY7" fmla="*/ 504654 h 4851588"/>
              <a:gd name="connsiteX0" fmla="*/ 46951 w 3005213"/>
              <a:gd name="connsiteY0" fmla="*/ 504654 h 4851588"/>
              <a:gd name="connsiteX1" fmla="*/ 933642 w 3005213"/>
              <a:gd name="connsiteY1" fmla="*/ 167527 h 4851588"/>
              <a:gd name="connsiteX2" fmla="*/ 2080846 w 3005213"/>
              <a:gd name="connsiteY2" fmla="*/ 1628422 h 4851588"/>
              <a:gd name="connsiteX3" fmla="*/ 2842846 w 3005213"/>
              <a:gd name="connsiteY3" fmla="*/ 1640145 h 4851588"/>
              <a:gd name="connsiteX4" fmla="*/ 2697788 w 3005213"/>
              <a:gd name="connsiteY4" fmla="*/ 3896709 h 4851588"/>
              <a:gd name="connsiteX5" fmla="*/ 845897 w 3005213"/>
              <a:gd name="connsiteY5" fmla="*/ 4536327 h 4851588"/>
              <a:gd name="connsiteX6" fmla="*/ 651933 w 3005213"/>
              <a:gd name="connsiteY6" fmla="*/ 3605763 h 4851588"/>
              <a:gd name="connsiteX7" fmla="*/ 46951 w 3005213"/>
              <a:gd name="connsiteY7" fmla="*/ 504654 h 4851588"/>
              <a:gd name="connsiteX0" fmla="*/ 46951 w 3005213"/>
              <a:gd name="connsiteY0" fmla="*/ 504654 h 4851588"/>
              <a:gd name="connsiteX1" fmla="*/ 933642 w 3005213"/>
              <a:gd name="connsiteY1" fmla="*/ 167527 h 4851588"/>
              <a:gd name="connsiteX2" fmla="*/ 2080846 w 3005213"/>
              <a:gd name="connsiteY2" fmla="*/ 1628422 h 4851588"/>
              <a:gd name="connsiteX3" fmla="*/ 2842846 w 3005213"/>
              <a:gd name="connsiteY3" fmla="*/ 1640145 h 4851588"/>
              <a:gd name="connsiteX4" fmla="*/ 2697788 w 3005213"/>
              <a:gd name="connsiteY4" fmla="*/ 3896709 h 4851588"/>
              <a:gd name="connsiteX5" fmla="*/ 845897 w 3005213"/>
              <a:gd name="connsiteY5" fmla="*/ 4536327 h 4851588"/>
              <a:gd name="connsiteX6" fmla="*/ 651933 w 3005213"/>
              <a:gd name="connsiteY6" fmla="*/ 3605763 h 4851588"/>
              <a:gd name="connsiteX7" fmla="*/ 46951 w 3005213"/>
              <a:gd name="connsiteY7" fmla="*/ 504654 h 4851588"/>
              <a:gd name="connsiteX0" fmla="*/ 46951 w 3005213"/>
              <a:gd name="connsiteY0" fmla="*/ 504654 h 4851588"/>
              <a:gd name="connsiteX1" fmla="*/ 933642 w 3005213"/>
              <a:gd name="connsiteY1" fmla="*/ 167527 h 4851588"/>
              <a:gd name="connsiteX2" fmla="*/ 2080846 w 3005213"/>
              <a:gd name="connsiteY2" fmla="*/ 1399822 h 4851588"/>
              <a:gd name="connsiteX3" fmla="*/ 2842846 w 3005213"/>
              <a:gd name="connsiteY3" fmla="*/ 1640145 h 4851588"/>
              <a:gd name="connsiteX4" fmla="*/ 2697788 w 3005213"/>
              <a:gd name="connsiteY4" fmla="*/ 3896709 h 4851588"/>
              <a:gd name="connsiteX5" fmla="*/ 845897 w 3005213"/>
              <a:gd name="connsiteY5" fmla="*/ 4536327 h 4851588"/>
              <a:gd name="connsiteX6" fmla="*/ 651933 w 3005213"/>
              <a:gd name="connsiteY6" fmla="*/ 3605763 h 4851588"/>
              <a:gd name="connsiteX7" fmla="*/ 46951 w 3005213"/>
              <a:gd name="connsiteY7" fmla="*/ 504654 h 4851588"/>
              <a:gd name="connsiteX0" fmla="*/ 46951 w 3005213"/>
              <a:gd name="connsiteY0" fmla="*/ 504654 h 4851588"/>
              <a:gd name="connsiteX1" fmla="*/ 933642 w 3005213"/>
              <a:gd name="connsiteY1" fmla="*/ 167527 h 4851588"/>
              <a:gd name="connsiteX2" fmla="*/ 2080846 w 3005213"/>
              <a:gd name="connsiteY2" fmla="*/ 1399822 h 4851588"/>
              <a:gd name="connsiteX3" fmla="*/ 2842846 w 3005213"/>
              <a:gd name="connsiteY3" fmla="*/ 1640145 h 4851588"/>
              <a:gd name="connsiteX4" fmla="*/ 2697788 w 3005213"/>
              <a:gd name="connsiteY4" fmla="*/ 3896709 h 4851588"/>
              <a:gd name="connsiteX5" fmla="*/ 845897 w 3005213"/>
              <a:gd name="connsiteY5" fmla="*/ 4536327 h 4851588"/>
              <a:gd name="connsiteX6" fmla="*/ 651933 w 3005213"/>
              <a:gd name="connsiteY6" fmla="*/ 3605763 h 4851588"/>
              <a:gd name="connsiteX7" fmla="*/ 46951 w 3005213"/>
              <a:gd name="connsiteY7" fmla="*/ 504654 h 4851588"/>
              <a:gd name="connsiteX0" fmla="*/ 46951 w 3005213"/>
              <a:gd name="connsiteY0" fmla="*/ 504654 h 4851588"/>
              <a:gd name="connsiteX1" fmla="*/ 933642 w 3005213"/>
              <a:gd name="connsiteY1" fmla="*/ 167527 h 4851588"/>
              <a:gd name="connsiteX2" fmla="*/ 2080846 w 3005213"/>
              <a:gd name="connsiteY2" fmla="*/ 1399822 h 4851588"/>
              <a:gd name="connsiteX3" fmla="*/ 2842846 w 3005213"/>
              <a:gd name="connsiteY3" fmla="*/ 1640145 h 4851588"/>
              <a:gd name="connsiteX4" fmla="*/ 2697788 w 3005213"/>
              <a:gd name="connsiteY4" fmla="*/ 3896709 h 4851588"/>
              <a:gd name="connsiteX5" fmla="*/ 845897 w 3005213"/>
              <a:gd name="connsiteY5" fmla="*/ 4536327 h 4851588"/>
              <a:gd name="connsiteX6" fmla="*/ 651933 w 3005213"/>
              <a:gd name="connsiteY6" fmla="*/ 3605763 h 4851588"/>
              <a:gd name="connsiteX7" fmla="*/ 46951 w 3005213"/>
              <a:gd name="connsiteY7" fmla="*/ 504654 h 4851588"/>
              <a:gd name="connsiteX0" fmla="*/ 46951 w 3158442"/>
              <a:gd name="connsiteY0" fmla="*/ 504654 h 4851588"/>
              <a:gd name="connsiteX1" fmla="*/ 933642 w 3158442"/>
              <a:gd name="connsiteY1" fmla="*/ 167527 h 4851588"/>
              <a:gd name="connsiteX2" fmla="*/ 2080846 w 3158442"/>
              <a:gd name="connsiteY2" fmla="*/ 1399822 h 4851588"/>
              <a:gd name="connsiteX3" fmla="*/ 2842846 w 3158442"/>
              <a:gd name="connsiteY3" fmla="*/ 1640145 h 4851588"/>
              <a:gd name="connsiteX4" fmla="*/ 2697788 w 3158442"/>
              <a:gd name="connsiteY4" fmla="*/ 3896709 h 4851588"/>
              <a:gd name="connsiteX5" fmla="*/ 845897 w 3158442"/>
              <a:gd name="connsiteY5" fmla="*/ 4536327 h 4851588"/>
              <a:gd name="connsiteX6" fmla="*/ 651933 w 3158442"/>
              <a:gd name="connsiteY6" fmla="*/ 3605763 h 4851588"/>
              <a:gd name="connsiteX7" fmla="*/ 46951 w 3158442"/>
              <a:gd name="connsiteY7" fmla="*/ 504654 h 4851588"/>
              <a:gd name="connsiteX0" fmla="*/ 46951 w 3158442"/>
              <a:gd name="connsiteY0" fmla="*/ 504654 h 4851588"/>
              <a:gd name="connsiteX1" fmla="*/ 933642 w 3158442"/>
              <a:gd name="connsiteY1" fmla="*/ 167527 h 4851588"/>
              <a:gd name="connsiteX2" fmla="*/ 2080846 w 3158442"/>
              <a:gd name="connsiteY2" fmla="*/ 1399822 h 4851588"/>
              <a:gd name="connsiteX3" fmla="*/ 2842846 w 3158442"/>
              <a:gd name="connsiteY3" fmla="*/ 1640145 h 4851588"/>
              <a:gd name="connsiteX4" fmla="*/ 2697788 w 3158442"/>
              <a:gd name="connsiteY4" fmla="*/ 3896709 h 4851588"/>
              <a:gd name="connsiteX5" fmla="*/ 845897 w 3158442"/>
              <a:gd name="connsiteY5" fmla="*/ 4536327 h 4851588"/>
              <a:gd name="connsiteX6" fmla="*/ 651933 w 3158442"/>
              <a:gd name="connsiteY6" fmla="*/ 3605763 h 4851588"/>
              <a:gd name="connsiteX7" fmla="*/ 46951 w 3158442"/>
              <a:gd name="connsiteY7" fmla="*/ 504654 h 4851588"/>
              <a:gd name="connsiteX0" fmla="*/ 46951 w 3158442"/>
              <a:gd name="connsiteY0" fmla="*/ 504654 h 4851588"/>
              <a:gd name="connsiteX1" fmla="*/ 933642 w 3158442"/>
              <a:gd name="connsiteY1" fmla="*/ 167527 h 4851588"/>
              <a:gd name="connsiteX2" fmla="*/ 1928446 w 3158442"/>
              <a:gd name="connsiteY2" fmla="*/ 1247422 h 4851588"/>
              <a:gd name="connsiteX3" fmla="*/ 2842846 w 3158442"/>
              <a:gd name="connsiteY3" fmla="*/ 1640145 h 4851588"/>
              <a:gd name="connsiteX4" fmla="*/ 2697788 w 3158442"/>
              <a:gd name="connsiteY4" fmla="*/ 3896709 h 4851588"/>
              <a:gd name="connsiteX5" fmla="*/ 845897 w 3158442"/>
              <a:gd name="connsiteY5" fmla="*/ 4536327 h 4851588"/>
              <a:gd name="connsiteX6" fmla="*/ 651933 w 3158442"/>
              <a:gd name="connsiteY6" fmla="*/ 3605763 h 4851588"/>
              <a:gd name="connsiteX7" fmla="*/ 46951 w 3158442"/>
              <a:gd name="connsiteY7" fmla="*/ 504654 h 4851588"/>
              <a:gd name="connsiteX0" fmla="*/ 46951 w 3158442"/>
              <a:gd name="connsiteY0" fmla="*/ 504654 h 4851588"/>
              <a:gd name="connsiteX1" fmla="*/ 933642 w 3158442"/>
              <a:gd name="connsiteY1" fmla="*/ 167527 h 4851588"/>
              <a:gd name="connsiteX2" fmla="*/ 1928446 w 3158442"/>
              <a:gd name="connsiteY2" fmla="*/ 1247422 h 4851588"/>
              <a:gd name="connsiteX3" fmla="*/ 2842846 w 3158442"/>
              <a:gd name="connsiteY3" fmla="*/ 1640145 h 4851588"/>
              <a:gd name="connsiteX4" fmla="*/ 2697788 w 3158442"/>
              <a:gd name="connsiteY4" fmla="*/ 3896709 h 4851588"/>
              <a:gd name="connsiteX5" fmla="*/ 845897 w 3158442"/>
              <a:gd name="connsiteY5" fmla="*/ 4536327 h 4851588"/>
              <a:gd name="connsiteX6" fmla="*/ 651933 w 3158442"/>
              <a:gd name="connsiteY6" fmla="*/ 3605763 h 4851588"/>
              <a:gd name="connsiteX7" fmla="*/ 46951 w 3158442"/>
              <a:gd name="connsiteY7" fmla="*/ 504654 h 4851588"/>
              <a:gd name="connsiteX0" fmla="*/ 269689 w 3381180"/>
              <a:gd name="connsiteY0" fmla="*/ 504654 h 4851588"/>
              <a:gd name="connsiteX1" fmla="*/ 1156380 w 3381180"/>
              <a:gd name="connsiteY1" fmla="*/ 167527 h 4851588"/>
              <a:gd name="connsiteX2" fmla="*/ 2151184 w 3381180"/>
              <a:gd name="connsiteY2" fmla="*/ 1247422 h 4851588"/>
              <a:gd name="connsiteX3" fmla="*/ 3065584 w 3381180"/>
              <a:gd name="connsiteY3" fmla="*/ 1640145 h 4851588"/>
              <a:gd name="connsiteX4" fmla="*/ 2920526 w 3381180"/>
              <a:gd name="connsiteY4" fmla="*/ 3896709 h 4851588"/>
              <a:gd name="connsiteX5" fmla="*/ 1068635 w 3381180"/>
              <a:gd name="connsiteY5" fmla="*/ 4536327 h 4851588"/>
              <a:gd name="connsiteX6" fmla="*/ 874671 w 3381180"/>
              <a:gd name="connsiteY6" fmla="*/ 3605763 h 4851588"/>
              <a:gd name="connsiteX7" fmla="*/ 269689 w 3381180"/>
              <a:gd name="connsiteY7" fmla="*/ 504654 h 4851588"/>
              <a:gd name="connsiteX0" fmla="*/ 269689 w 3381180"/>
              <a:gd name="connsiteY0" fmla="*/ 504654 h 4851588"/>
              <a:gd name="connsiteX1" fmla="*/ 1156380 w 3381180"/>
              <a:gd name="connsiteY1" fmla="*/ 167527 h 4851588"/>
              <a:gd name="connsiteX2" fmla="*/ 2151184 w 3381180"/>
              <a:gd name="connsiteY2" fmla="*/ 1247422 h 4851588"/>
              <a:gd name="connsiteX3" fmla="*/ 3065584 w 3381180"/>
              <a:gd name="connsiteY3" fmla="*/ 1640145 h 4851588"/>
              <a:gd name="connsiteX4" fmla="*/ 2920526 w 3381180"/>
              <a:gd name="connsiteY4" fmla="*/ 3896709 h 4851588"/>
              <a:gd name="connsiteX5" fmla="*/ 1068635 w 3381180"/>
              <a:gd name="connsiteY5" fmla="*/ 4536327 h 4851588"/>
              <a:gd name="connsiteX6" fmla="*/ 795540 w 3381180"/>
              <a:gd name="connsiteY6" fmla="*/ 3554412 h 4851588"/>
              <a:gd name="connsiteX7" fmla="*/ 269689 w 3381180"/>
              <a:gd name="connsiteY7" fmla="*/ 504654 h 4851588"/>
              <a:gd name="connsiteX0" fmla="*/ 79983 w 3191474"/>
              <a:gd name="connsiteY0" fmla="*/ 504654 h 4851588"/>
              <a:gd name="connsiteX1" fmla="*/ 966674 w 3191474"/>
              <a:gd name="connsiteY1" fmla="*/ 167527 h 4851588"/>
              <a:gd name="connsiteX2" fmla="*/ 1961478 w 3191474"/>
              <a:gd name="connsiteY2" fmla="*/ 1247422 h 4851588"/>
              <a:gd name="connsiteX3" fmla="*/ 2875878 w 3191474"/>
              <a:gd name="connsiteY3" fmla="*/ 1640145 h 4851588"/>
              <a:gd name="connsiteX4" fmla="*/ 2730820 w 3191474"/>
              <a:gd name="connsiteY4" fmla="*/ 3896709 h 4851588"/>
              <a:gd name="connsiteX5" fmla="*/ 878929 w 3191474"/>
              <a:gd name="connsiteY5" fmla="*/ 4536327 h 4851588"/>
              <a:gd name="connsiteX6" fmla="*/ 605834 w 3191474"/>
              <a:gd name="connsiteY6" fmla="*/ 3554412 h 4851588"/>
              <a:gd name="connsiteX7" fmla="*/ 79983 w 3191474"/>
              <a:gd name="connsiteY7" fmla="*/ 504654 h 4851588"/>
              <a:gd name="connsiteX0" fmla="*/ 79983 w 3191474"/>
              <a:gd name="connsiteY0" fmla="*/ 458847 h 4805781"/>
              <a:gd name="connsiteX1" fmla="*/ 966674 w 3191474"/>
              <a:gd name="connsiteY1" fmla="*/ 121720 h 4805781"/>
              <a:gd name="connsiteX2" fmla="*/ 1961478 w 3191474"/>
              <a:gd name="connsiteY2" fmla="*/ 1201615 h 4805781"/>
              <a:gd name="connsiteX3" fmla="*/ 2875878 w 3191474"/>
              <a:gd name="connsiteY3" fmla="*/ 1594338 h 4805781"/>
              <a:gd name="connsiteX4" fmla="*/ 2730820 w 3191474"/>
              <a:gd name="connsiteY4" fmla="*/ 3850902 h 4805781"/>
              <a:gd name="connsiteX5" fmla="*/ 878929 w 3191474"/>
              <a:gd name="connsiteY5" fmla="*/ 4490520 h 4805781"/>
              <a:gd name="connsiteX6" fmla="*/ 605834 w 3191474"/>
              <a:gd name="connsiteY6" fmla="*/ 3508605 h 4805781"/>
              <a:gd name="connsiteX7" fmla="*/ 79983 w 3191474"/>
              <a:gd name="connsiteY7" fmla="*/ 458847 h 4805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91474" h="4805781">
                <a:moveTo>
                  <a:pt x="79983" y="458847"/>
                </a:moveTo>
                <a:cubicBezTo>
                  <a:pt x="167964" y="0"/>
                  <a:pt x="871349" y="61585"/>
                  <a:pt x="966674" y="121720"/>
                </a:cubicBezTo>
                <a:cubicBezTo>
                  <a:pt x="1305657" y="309015"/>
                  <a:pt x="1668677" y="879979"/>
                  <a:pt x="1961478" y="1201615"/>
                </a:cubicBezTo>
                <a:cubicBezTo>
                  <a:pt x="2254279" y="1523251"/>
                  <a:pt x="2626516" y="1033055"/>
                  <a:pt x="2875878" y="1594338"/>
                </a:cubicBezTo>
                <a:cubicBezTo>
                  <a:pt x="3191474" y="2243065"/>
                  <a:pt x="3038245" y="3444405"/>
                  <a:pt x="2730820" y="3850902"/>
                </a:cubicBezTo>
                <a:cubicBezTo>
                  <a:pt x="2371372" y="4260766"/>
                  <a:pt x="968214" y="4805781"/>
                  <a:pt x="878929" y="4490520"/>
                </a:cubicBezTo>
                <a:cubicBezTo>
                  <a:pt x="760203" y="3961231"/>
                  <a:pt x="738992" y="4180551"/>
                  <a:pt x="605834" y="3508605"/>
                </a:cubicBezTo>
                <a:cubicBezTo>
                  <a:pt x="472676" y="2836660"/>
                  <a:pt x="0" y="1109122"/>
                  <a:pt x="79983" y="458847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 w="127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sm" len="sm"/>
            <a:tailEnd type="triangle" w="med" len="med"/>
          </a:ln>
          <a:effectLst/>
          <a:scene3d>
            <a:camera prst="orthographicFront"/>
            <a:lightRig rig="threePt" dir="t"/>
          </a:scene3d>
          <a:sp3d prstMaterial="matte"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57" name="Freeform 156"/>
          <p:cNvSpPr/>
          <p:nvPr/>
        </p:nvSpPr>
        <p:spPr bwMode="auto">
          <a:xfrm>
            <a:off x="5604647" y="1161738"/>
            <a:ext cx="3067242" cy="4920756"/>
          </a:xfrm>
          <a:custGeom>
            <a:avLst/>
            <a:gdLst>
              <a:gd name="connsiteX0" fmla="*/ 624994 w 4048607"/>
              <a:gd name="connsiteY0" fmla="*/ 660400 h 5375564"/>
              <a:gd name="connsiteX1" fmla="*/ 2601576 w 4048607"/>
              <a:gd name="connsiteY1" fmla="*/ 300182 h 5375564"/>
              <a:gd name="connsiteX2" fmla="*/ 3885431 w 4048607"/>
              <a:gd name="connsiteY2" fmla="*/ 2461491 h 5375564"/>
              <a:gd name="connsiteX3" fmla="*/ 3580631 w 4048607"/>
              <a:gd name="connsiteY3" fmla="*/ 4281055 h 5375564"/>
              <a:gd name="connsiteX4" fmla="*/ 1576340 w 4048607"/>
              <a:gd name="connsiteY4" fmla="*/ 5149273 h 5375564"/>
              <a:gd name="connsiteX5" fmla="*/ 163176 w 4048607"/>
              <a:gd name="connsiteY5" fmla="*/ 2923309 h 5375564"/>
              <a:gd name="connsiteX6" fmla="*/ 624994 w 4048607"/>
              <a:gd name="connsiteY6" fmla="*/ 660400 h 5375564"/>
              <a:gd name="connsiteX0" fmla="*/ 624994 w 4048607"/>
              <a:gd name="connsiteY0" fmla="*/ 703888 h 5419052"/>
              <a:gd name="connsiteX1" fmla="*/ 1816485 w 4048607"/>
              <a:gd name="connsiteY1" fmla="*/ 442961 h 5419052"/>
              <a:gd name="connsiteX2" fmla="*/ 2601576 w 4048607"/>
              <a:gd name="connsiteY2" fmla="*/ 343670 h 5419052"/>
              <a:gd name="connsiteX3" fmla="*/ 3885431 w 4048607"/>
              <a:gd name="connsiteY3" fmla="*/ 2504979 h 5419052"/>
              <a:gd name="connsiteX4" fmla="*/ 3580631 w 4048607"/>
              <a:gd name="connsiteY4" fmla="*/ 4324543 h 5419052"/>
              <a:gd name="connsiteX5" fmla="*/ 1576340 w 4048607"/>
              <a:gd name="connsiteY5" fmla="*/ 5192761 h 5419052"/>
              <a:gd name="connsiteX6" fmla="*/ 163176 w 4048607"/>
              <a:gd name="connsiteY6" fmla="*/ 2966797 h 5419052"/>
              <a:gd name="connsiteX7" fmla="*/ 624994 w 4048607"/>
              <a:gd name="connsiteY7" fmla="*/ 703888 h 5419052"/>
              <a:gd name="connsiteX0" fmla="*/ 624994 w 3997807"/>
              <a:gd name="connsiteY0" fmla="*/ 420639 h 5135803"/>
              <a:gd name="connsiteX1" fmla="*/ 1816485 w 3997807"/>
              <a:gd name="connsiteY1" fmla="*/ 159712 h 5135803"/>
              <a:gd name="connsiteX2" fmla="*/ 2906376 w 3997807"/>
              <a:gd name="connsiteY2" fmla="*/ 419196 h 5135803"/>
              <a:gd name="connsiteX3" fmla="*/ 3885431 w 3997807"/>
              <a:gd name="connsiteY3" fmla="*/ 2221730 h 5135803"/>
              <a:gd name="connsiteX4" fmla="*/ 3580631 w 3997807"/>
              <a:gd name="connsiteY4" fmla="*/ 4041294 h 5135803"/>
              <a:gd name="connsiteX5" fmla="*/ 1576340 w 3997807"/>
              <a:gd name="connsiteY5" fmla="*/ 4909512 h 5135803"/>
              <a:gd name="connsiteX6" fmla="*/ 163176 w 3997807"/>
              <a:gd name="connsiteY6" fmla="*/ 2683548 h 5135803"/>
              <a:gd name="connsiteX7" fmla="*/ 624994 w 3997807"/>
              <a:gd name="connsiteY7" fmla="*/ 420639 h 5135803"/>
              <a:gd name="connsiteX0" fmla="*/ 620376 w 3993189"/>
              <a:gd name="connsiteY0" fmla="*/ 573713 h 5060277"/>
              <a:gd name="connsiteX1" fmla="*/ 1811867 w 3993189"/>
              <a:gd name="connsiteY1" fmla="*/ 84186 h 5060277"/>
              <a:gd name="connsiteX2" fmla="*/ 2901758 w 3993189"/>
              <a:gd name="connsiteY2" fmla="*/ 343670 h 5060277"/>
              <a:gd name="connsiteX3" fmla="*/ 3880813 w 3993189"/>
              <a:gd name="connsiteY3" fmla="*/ 2146204 h 5060277"/>
              <a:gd name="connsiteX4" fmla="*/ 3576013 w 3993189"/>
              <a:gd name="connsiteY4" fmla="*/ 3965768 h 5060277"/>
              <a:gd name="connsiteX5" fmla="*/ 1571722 w 3993189"/>
              <a:gd name="connsiteY5" fmla="*/ 4833986 h 5060277"/>
              <a:gd name="connsiteX6" fmla="*/ 158558 w 3993189"/>
              <a:gd name="connsiteY6" fmla="*/ 2608022 h 5060277"/>
              <a:gd name="connsiteX7" fmla="*/ 620376 w 3993189"/>
              <a:gd name="connsiteY7" fmla="*/ 573713 h 5060277"/>
              <a:gd name="connsiteX0" fmla="*/ 594976 w 3967789"/>
              <a:gd name="connsiteY0" fmla="*/ 573713 h 4831677"/>
              <a:gd name="connsiteX1" fmla="*/ 1786467 w 3967789"/>
              <a:gd name="connsiteY1" fmla="*/ 84186 h 4831677"/>
              <a:gd name="connsiteX2" fmla="*/ 2876358 w 3967789"/>
              <a:gd name="connsiteY2" fmla="*/ 343670 h 4831677"/>
              <a:gd name="connsiteX3" fmla="*/ 3855413 w 3967789"/>
              <a:gd name="connsiteY3" fmla="*/ 2146204 h 4831677"/>
              <a:gd name="connsiteX4" fmla="*/ 3550613 w 3967789"/>
              <a:gd name="connsiteY4" fmla="*/ 3965768 h 4831677"/>
              <a:gd name="connsiteX5" fmla="*/ 1393922 w 3967789"/>
              <a:gd name="connsiteY5" fmla="*/ 4605386 h 4831677"/>
              <a:gd name="connsiteX6" fmla="*/ 133158 w 3967789"/>
              <a:gd name="connsiteY6" fmla="*/ 2608022 h 4831677"/>
              <a:gd name="connsiteX7" fmla="*/ 594976 w 3967789"/>
              <a:gd name="connsiteY7" fmla="*/ 573713 h 4831677"/>
              <a:gd name="connsiteX0" fmla="*/ 594976 w 3967789"/>
              <a:gd name="connsiteY0" fmla="*/ 573713 h 4926350"/>
              <a:gd name="connsiteX1" fmla="*/ 1786467 w 3967789"/>
              <a:gd name="connsiteY1" fmla="*/ 84186 h 4926350"/>
              <a:gd name="connsiteX2" fmla="*/ 2876358 w 3967789"/>
              <a:gd name="connsiteY2" fmla="*/ 343670 h 4926350"/>
              <a:gd name="connsiteX3" fmla="*/ 3855413 w 3967789"/>
              <a:gd name="connsiteY3" fmla="*/ 2146204 h 4926350"/>
              <a:gd name="connsiteX4" fmla="*/ 3550613 w 3967789"/>
              <a:gd name="connsiteY4" fmla="*/ 3965768 h 4926350"/>
              <a:gd name="connsiteX5" fmla="*/ 1393922 w 3967789"/>
              <a:gd name="connsiteY5" fmla="*/ 4605386 h 4926350"/>
              <a:gd name="connsiteX6" fmla="*/ 133158 w 3967789"/>
              <a:gd name="connsiteY6" fmla="*/ 2608022 h 4926350"/>
              <a:gd name="connsiteX7" fmla="*/ 594976 w 3967789"/>
              <a:gd name="connsiteY7" fmla="*/ 573713 h 4926350"/>
              <a:gd name="connsiteX0" fmla="*/ 848976 w 3916989"/>
              <a:gd name="connsiteY0" fmla="*/ 573713 h 4926350"/>
              <a:gd name="connsiteX1" fmla="*/ 1735667 w 3916989"/>
              <a:gd name="connsiteY1" fmla="*/ 84186 h 4926350"/>
              <a:gd name="connsiteX2" fmla="*/ 2825558 w 3916989"/>
              <a:gd name="connsiteY2" fmla="*/ 343670 h 4926350"/>
              <a:gd name="connsiteX3" fmla="*/ 3804613 w 3916989"/>
              <a:gd name="connsiteY3" fmla="*/ 2146204 h 4926350"/>
              <a:gd name="connsiteX4" fmla="*/ 3499813 w 3916989"/>
              <a:gd name="connsiteY4" fmla="*/ 3965768 h 4926350"/>
              <a:gd name="connsiteX5" fmla="*/ 1343122 w 3916989"/>
              <a:gd name="connsiteY5" fmla="*/ 4605386 h 4926350"/>
              <a:gd name="connsiteX6" fmla="*/ 82358 w 3916989"/>
              <a:gd name="connsiteY6" fmla="*/ 2608022 h 4926350"/>
              <a:gd name="connsiteX7" fmla="*/ 848976 w 3916989"/>
              <a:gd name="connsiteY7" fmla="*/ 573713 h 4926350"/>
              <a:gd name="connsiteX0" fmla="*/ 75430 w 3143443"/>
              <a:gd name="connsiteY0" fmla="*/ 598439 h 4951076"/>
              <a:gd name="connsiteX1" fmla="*/ 962121 w 3143443"/>
              <a:gd name="connsiteY1" fmla="*/ 108912 h 4951076"/>
              <a:gd name="connsiteX2" fmla="*/ 2052012 w 3143443"/>
              <a:gd name="connsiteY2" fmla="*/ 368396 h 4951076"/>
              <a:gd name="connsiteX3" fmla="*/ 3031067 w 3143443"/>
              <a:gd name="connsiteY3" fmla="*/ 2170930 h 4951076"/>
              <a:gd name="connsiteX4" fmla="*/ 2726267 w 3143443"/>
              <a:gd name="connsiteY4" fmla="*/ 3990494 h 4951076"/>
              <a:gd name="connsiteX5" fmla="*/ 569576 w 3143443"/>
              <a:gd name="connsiteY5" fmla="*/ 4630112 h 4951076"/>
              <a:gd name="connsiteX6" fmla="*/ 680412 w 3143443"/>
              <a:gd name="connsiteY6" fmla="*/ 3699548 h 4951076"/>
              <a:gd name="connsiteX7" fmla="*/ 75430 w 3143443"/>
              <a:gd name="connsiteY7" fmla="*/ 598439 h 4951076"/>
              <a:gd name="connsiteX0" fmla="*/ 46951 w 3114964"/>
              <a:gd name="connsiteY0" fmla="*/ 598439 h 4951076"/>
              <a:gd name="connsiteX1" fmla="*/ 933642 w 3114964"/>
              <a:gd name="connsiteY1" fmla="*/ 108912 h 4951076"/>
              <a:gd name="connsiteX2" fmla="*/ 2023533 w 3114964"/>
              <a:gd name="connsiteY2" fmla="*/ 368396 h 4951076"/>
              <a:gd name="connsiteX3" fmla="*/ 3002588 w 3114964"/>
              <a:gd name="connsiteY3" fmla="*/ 2170930 h 4951076"/>
              <a:gd name="connsiteX4" fmla="*/ 2697788 w 3114964"/>
              <a:gd name="connsiteY4" fmla="*/ 3990494 h 4951076"/>
              <a:gd name="connsiteX5" fmla="*/ 693497 w 3114964"/>
              <a:gd name="connsiteY5" fmla="*/ 4630112 h 4951076"/>
              <a:gd name="connsiteX6" fmla="*/ 651933 w 3114964"/>
              <a:gd name="connsiteY6" fmla="*/ 3699548 h 4951076"/>
              <a:gd name="connsiteX7" fmla="*/ 46951 w 3114964"/>
              <a:gd name="connsiteY7" fmla="*/ 598439 h 4951076"/>
              <a:gd name="connsiteX0" fmla="*/ 46951 w 3114964"/>
              <a:gd name="connsiteY0" fmla="*/ 598439 h 4951076"/>
              <a:gd name="connsiteX1" fmla="*/ 933642 w 3114964"/>
              <a:gd name="connsiteY1" fmla="*/ 108912 h 4951076"/>
              <a:gd name="connsiteX2" fmla="*/ 2023533 w 3114964"/>
              <a:gd name="connsiteY2" fmla="*/ 368396 h 4951076"/>
              <a:gd name="connsiteX3" fmla="*/ 3002588 w 3114964"/>
              <a:gd name="connsiteY3" fmla="*/ 2170930 h 4951076"/>
              <a:gd name="connsiteX4" fmla="*/ 2697788 w 3114964"/>
              <a:gd name="connsiteY4" fmla="*/ 3990494 h 4951076"/>
              <a:gd name="connsiteX5" fmla="*/ 693497 w 3114964"/>
              <a:gd name="connsiteY5" fmla="*/ 4630112 h 4951076"/>
              <a:gd name="connsiteX6" fmla="*/ 651933 w 3114964"/>
              <a:gd name="connsiteY6" fmla="*/ 3699548 h 4951076"/>
              <a:gd name="connsiteX7" fmla="*/ 46951 w 3114964"/>
              <a:gd name="connsiteY7" fmla="*/ 598439 h 4951076"/>
              <a:gd name="connsiteX0" fmla="*/ 46951 w 3114964"/>
              <a:gd name="connsiteY0" fmla="*/ 598439 h 4951076"/>
              <a:gd name="connsiteX1" fmla="*/ 933642 w 3114964"/>
              <a:gd name="connsiteY1" fmla="*/ 108912 h 4951076"/>
              <a:gd name="connsiteX2" fmla="*/ 2023533 w 3114964"/>
              <a:gd name="connsiteY2" fmla="*/ 368396 h 4951076"/>
              <a:gd name="connsiteX3" fmla="*/ 3002588 w 3114964"/>
              <a:gd name="connsiteY3" fmla="*/ 2170930 h 4951076"/>
              <a:gd name="connsiteX4" fmla="*/ 2697788 w 3114964"/>
              <a:gd name="connsiteY4" fmla="*/ 3990494 h 4951076"/>
              <a:gd name="connsiteX5" fmla="*/ 845897 w 3114964"/>
              <a:gd name="connsiteY5" fmla="*/ 4630112 h 4951076"/>
              <a:gd name="connsiteX6" fmla="*/ 651933 w 3114964"/>
              <a:gd name="connsiteY6" fmla="*/ 3699548 h 4951076"/>
              <a:gd name="connsiteX7" fmla="*/ 46951 w 3114964"/>
              <a:gd name="connsiteY7" fmla="*/ 598439 h 4951076"/>
              <a:gd name="connsiteX0" fmla="*/ 46951 w 3114964"/>
              <a:gd name="connsiteY0" fmla="*/ 598439 h 4945373"/>
              <a:gd name="connsiteX1" fmla="*/ 933642 w 3114964"/>
              <a:gd name="connsiteY1" fmla="*/ 108912 h 4945373"/>
              <a:gd name="connsiteX2" fmla="*/ 2023533 w 3114964"/>
              <a:gd name="connsiteY2" fmla="*/ 368396 h 4945373"/>
              <a:gd name="connsiteX3" fmla="*/ 3002588 w 3114964"/>
              <a:gd name="connsiteY3" fmla="*/ 2170930 h 4945373"/>
              <a:gd name="connsiteX4" fmla="*/ 2697788 w 3114964"/>
              <a:gd name="connsiteY4" fmla="*/ 3990494 h 4945373"/>
              <a:gd name="connsiteX5" fmla="*/ 845897 w 3114964"/>
              <a:gd name="connsiteY5" fmla="*/ 4630112 h 4945373"/>
              <a:gd name="connsiteX6" fmla="*/ 651933 w 3114964"/>
              <a:gd name="connsiteY6" fmla="*/ 3699548 h 4945373"/>
              <a:gd name="connsiteX7" fmla="*/ 46951 w 3114964"/>
              <a:gd name="connsiteY7" fmla="*/ 598439 h 4945373"/>
              <a:gd name="connsiteX0" fmla="*/ 46951 w 3114964"/>
              <a:gd name="connsiteY0" fmla="*/ 598439 h 4945373"/>
              <a:gd name="connsiteX1" fmla="*/ 933642 w 3114964"/>
              <a:gd name="connsiteY1" fmla="*/ 108912 h 4945373"/>
              <a:gd name="connsiteX2" fmla="*/ 2023533 w 3114964"/>
              <a:gd name="connsiteY2" fmla="*/ 368396 h 4945373"/>
              <a:gd name="connsiteX3" fmla="*/ 3002588 w 3114964"/>
              <a:gd name="connsiteY3" fmla="*/ 2170930 h 4945373"/>
              <a:gd name="connsiteX4" fmla="*/ 2697788 w 3114964"/>
              <a:gd name="connsiteY4" fmla="*/ 3990494 h 4945373"/>
              <a:gd name="connsiteX5" fmla="*/ 845897 w 3114964"/>
              <a:gd name="connsiteY5" fmla="*/ 4630112 h 4945373"/>
              <a:gd name="connsiteX6" fmla="*/ 651933 w 3114964"/>
              <a:gd name="connsiteY6" fmla="*/ 3699548 h 4945373"/>
              <a:gd name="connsiteX7" fmla="*/ 46951 w 3114964"/>
              <a:gd name="connsiteY7" fmla="*/ 598439 h 4945373"/>
              <a:gd name="connsiteX0" fmla="*/ 46951 w 3141134"/>
              <a:gd name="connsiteY0" fmla="*/ 598439 h 4945373"/>
              <a:gd name="connsiteX1" fmla="*/ 933642 w 3141134"/>
              <a:gd name="connsiteY1" fmla="*/ 108912 h 4945373"/>
              <a:gd name="connsiteX2" fmla="*/ 2023533 w 3141134"/>
              <a:gd name="connsiteY2" fmla="*/ 368396 h 4945373"/>
              <a:gd name="connsiteX3" fmla="*/ 1866514 w 3141134"/>
              <a:gd name="connsiteY3" fmla="*/ 1353513 h 4945373"/>
              <a:gd name="connsiteX4" fmla="*/ 3002588 w 3141134"/>
              <a:gd name="connsiteY4" fmla="*/ 2170930 h 4945373"/>
              <a:gd name="connsiteX5" fmla="*/ 2697788 w 3141134"/>
              <a:gd name="connsiteY5" fmla="*/ 3990494 h 4945373"/>
              <a:gd name="connsiteX6" fmla="*/ 845897 w 3141134"/>
              <a:gd name="connsiteY6" fmla="*/ 4630112 h 4945373"/>
              <a:gd name="connsiteX7" fmla="*/ 651933 w 3141134"/>
              <a:gd name="connsiteY7" fmla="*/ 3699548 h 4945373"/>
              <a:gd name="connsiteX8" fmla="*/ 46951 w 3141134"/>
              <a:gd name="connsiteY8" fmla="*/ 598439 h 4945373"/>
              <a:gd name="connsiteX0" fmla="*/ 46951 w 3141134"/>
              <a:gd name="connsiteY0" fmla="*/ 598439 h 4945373"/>
              <a:gd name="connsiteX1" fmla="*/ 933642 w 3141134"/>
              <a:gd name="connsiteY1" fmla="*/ 108912 h 4945373"/>
              <a:gd name="connsiteX2" fmla="*/ 2023533 w 3141134"/>
              <a:gd name="connsiteY2" fmla="*/ 368396 h 4945373"/>
              <a:gd name="connsiteX3" fmla="*/ 1866514 w 3141134"/>
              <a:gd name="connsiteY3" fmla="*/ 1353513 h 4945373"/>
              <a:gd name="connsiteX4" fmla="*/ 3002588 w 3141134"/>
              <a:gd name="connsiteY4" fmla="*/ 2170930 h 4945373"/>
              <a:gd name="connsiteX5" fmla="*/ 2697788 w 3141134"/>
              <a:gd name="connsiteY5" fmla="*/ 3990494 h 4945373"/>
              <a:gd name="connsiteX6" fmla="*/ 845897 w 3141134"/>
              <a:gd name="connsiteY6" fmla="*/ 4630112 h 4945373"/>
              <a:gd name="connsiteX7" fmla="*/ 651933 w 3141134"/>
              <a:gd name="connsiteY7" fmla="*/ 3699548 h 4945373"/>
              <a:gd name="connsiteX8" fmla="*/ 46951 w 3141134"/>
              <a:gd name="connsiteY8" fmla="*/ 598439 h 4945373"/>
              <a:gd name="connsiteX0" fmla="*/ 46951 w 3057236"/>
              <a:gd name="connsiteY0" fmla="*/ 598439 h 4945373"/>
              <a:gd name="connsiteX1" fmla="*/ 933642 w 3057236"/>
              <a:gd name="connsiteY1" fmla="*/ 108912 h 4945373"/>
              <a:gd name="connsiteX2" fmla="*/ 2023533 w 3057236"/>
              <a:gd name="connsiteY2" fmla="*/ 368396 h 4945373"/>
              <a:gd name="connsiteX3" fmla="*/ 1866514 w 3057236"/>
              <a:gd name="connsiteY3" fmla="*/ 1353513 h 4945373"/>
              <a:gd name="connsiteX4" fmla="*/ 2623896 w 3057236"/>
              <a:gd name="connsiteY4" fmla="*/ 1498986 h 4945373"/>
              <a:gd name="connsiteX5" fmla="*/ 3002588 w 3057236"/>
              <a:gd name="connsiteY5" fmla="*/ 2170930 h 4945373"/>
              <a:gd name="connsiteX6" fmla="*/ 2697788 w 3057236"/>
              <a:gd name="connsiteY6" fmla="*/ 3990494 h 4945373"/>
              <a:gd name="connsiteX7" fmla="*/ 845897 w 3057236"/>
              <a:gd name="connsiteY7" fmla="*/ 4630112 h 4945373"/>
              <a:gd name="connsiteX8" fmla="*/ 651933 w 3057236"/>
              <a:gd name="connsiteY8" fmla="*/ 3699548 h 4945373"/>
              <a:gd name="connsiteX9" fmla="*/ 46951 w 3057236"/>
              <a:gd name="connsiteY9" fmla="*/ 598439 h 4945373"/>
              <a:gd name="connsiteX0" fmla="*/ 46951 w 3057236"/>
              <a:gd name="connsiteY0" fmla="*/ 527867 h 4874801"/>
              <a:gd name="connsiteX1" fmla="*/ 933642 w 3057236"/>
              <a:gd name="connsiteY1" fmla="*/ 38340 h 4874801"/>
              <a:gd name="connsiteX2" fmla="*/ 2023533 w 3057236"/>
              <a:gd name="connsiteY2" fmla="*/ 297824 h 4874801"/>
              <a:gd name="connsiteX3" fmla="*/ 1866514 w 3057236"/>
              <a:gd name="connsiteY3" fmla="*/ 1282941 h 4874801"/>
              <a:gd name="connsiteX4" fmla="*/ 2623896 w 3057236"/>
              <a:gd name="connsiteY4" fmla="*/ 1428414 h 4874801"/>
              <a:gd name="connsiteX5" fmla="*/ 3002588 w 3057236"/>
              <a:gd name="connsiteY5" fmla="*/ 2100358 h 4874801"/>
              <a:gd name="connsiteX6" fmla="*/ 2697788 w 3057236"/>
              <a:gd name="connsiteY6" fmla="*/ 3919922 h 4874801"/>
              <a:gd name="connsiteX7" fmla="*/ 845897 w 3057236"/>
              <a:gd name="connsiteY7" fmla="*/ 4559540 h 4874801"/>
              <a:gd name="connsiteX8" fmla="*/ 651933 w 3057236"/>
              <a:gd name="connsiteY8" fmla="*/ 3628976 h 4874801"/>
              <a:gd name="connsiteX9" fmla="*/ 46951 w 3057236"/>
              <a:gd name="connsiteY9" fmla="*/ 527867 h 4874801"/>
              <a:gd name="connsiteX0" fmla="*/ 46951 w 3057236"/>
              <a:gd name="connsiteY0" fmla="*/ 527867 h 4874801"/>
              <a:gd name="connsiteX1" fmla="*/ 933642 w 3057236"/>
              <a:gd name="connsiteY1" fmla="*/ 38340 h 4874801"/>
              <a:gd name="connsiteX2" fmla="*/ 2023533 w 3057236"/>
              <a:gd name="connsiteY2" fmla="*/ 297824 h 4874801"/>
              <a:gd name="connsiteX3" fmla="*/ 1866514 w 3057236"/>
              <a:gd name="connsiteY3" fmla="*/ 1282941 h 4874801"/>
              <a:gd name="connsiteX4" fmla="*/ 2623896 w 3057236"/>
              <a:gd name="connsiteY4" fmla="*/ 1428414 h 4874801"/>
              <a:gd name="connsiteX5" fmla="*/ 3002588 w 3057236"/>
              <a:gd name="connsiteY5" fmla="*/ 2100358 h 4874801"/>
              <a:gd name="connsiteX6" fmla="*/ 2697788 w 3057236"/>
              <a:gd name="connsiteY6" fmla="*/ 3919922 h 4874801"/>
              <a:gd name="connsiteX7" fmla="*/ 845897 w 3057236"/>
              <a:gd name="connsiteY7" fmla="*/ 4559540 h 4874801"/>
              <a:gd name="connsiteX8" fmla="*/ 651933 w 3057236"/>
              <a:gd name="connsiteY8" fmla="*/ 3628976 h 4874801"/>
              <a:gd name="connsiteX9" fmla="*/ 46951 w 3057236"/>
              <a:gd name="connsiteY9" fmla="*/ 527867 h 4874801"/>
              <a:gd name="connsiteX0" fmla="*/ 46951 w 3057236"/>
              <a:gd name="connsiteY0" fmla="*/ 527867 h 4874801"/>
              <a:gd name="connsiteX1" fmla="*/ 933642 w 3057236"/>
              <a:gd name="connsiteY1" fmla="*/ 38340 h 4874801"/>
              <a:gd name="connsiteX2" fmla="*/ 2023533 w 3057236"/>
              <a:gd name="connsiteY2" fmla="*/ 297824 h 4874801"/>
              <a:gd name="connsiteX3" fmla="*/ 1866514 w 3057236"/>
              <a:gd name="connsiteY3" fmla="*/ 1282941 h 4874801"/>
              <a:gd name="connsiteX4" fmla="*/ 2623896 w 3057236"/>
              <a:gd name="connsiteY4" fmla="*/ 1428414 h 4874801"/>
              <a:gd name="connsiteX5" fmla="*/ 3002588 w 3057236"/>
              <a:gd name="connsiteY5" fmla="*/ 2100358 h 4874801"/>
              <a:gd name="connsiteX6" fmla="*/ 2697788 w 3057236"/>
              <a:gd name="connsiteY6" fmla="*/ 3919922 h 4874801"/>
              <a:gd name="connsiteX7" fmla="*/ 845897 w 3057236"/>
              <a:gd name="connsiteY7" fmla="*/ 4559540 h 4874801"/>
              <a:gd name="connsiteX8" fmla="*/ 651933 w 3057236"/>
              <a:gd name="connsiteY8" fmla="*/ 3628976 h 4874801"/>
              <a:gd name="connsiteX9" fmla="*/ 46951 w 3057236"/>
              <a:gd name="connsiteY9" fmla="*/ 527867 h 4874801"/>
              <a:gd name="connsiteX0" fmla="*/ 46951 w 3081867"/>
              <a:gd name="connsiteY0" fmla="*/ 527867 h 4874801"/>
              <a:gd name="connsiteX1" fmla="*/ 933642 w 3081867"/>
              <a:gd name="connsiteY1" fmla="*/ 38340 h 4874801"/>
              <a:gd name="connsiteX2" fmla="*/ 2023533 w 3081867"/>
              <a:gd name="connsiteY2" fmla="*/ 297824 h 4874801"/>
              <a:gd name="connsiteX3" fmla="*/ 1866514 w 3081867"/>
              <a:gd name="connsiteY3" fmla="*/ 1282941 h 4874801"/>
              <a:gd name="connsiteX4" fmla="*/ 2623896 w 3081867"/>
              <a:gd name="connsiteY4" fmla="*/ 1428414 h 4874801"/>
              <a:gd name="connsiteX5" fmla="*/ 3002588 w 3081867"/>
              <a:gd name="connsiteY5" fmla="*/ 2100358 h 4874801"/>
              <a:gd name="connsiteX6" fmla="*/ 2697788 w 3081867"/>
              <a:gd name="connsiteY6" fmla="*/ 3919922 h 4874801"/>
              <a:gd name="connsiteX7" fmla="*/ 845897 w 3081867"/>
              <a:gd name="connsiteY7" fmla="*/ 4559540 h 4874801"/>
              <a:gd name="connsiteX8" fmla="*/ 651933 w 3081867"/>
              <a:gd name="connsiteY8" fmla="*/ 3628976 h 4874801"/>
              <a:gd name="connsiteX9" fmla="*/ 46951 w 3081867"/>
              <a:gd name="connsiteY9" fmla="*/ 527867 h 4874801"/>
              <a:gd name="connsiteX0" fmla="*/ 46951 w 3081867"/>
              <a:gd name="connsiteY0" fmla="*/ 527867 h 4874801"/>
              <a:gd name="connsiteX1" fmla="*/ 933642 w 3081867"/>
              <a:gd name="connsiteY1" fmla="*/ 38340 h 4874801"/>
              <a:gd name="connsiteX2" fmla="*/ 2023533 w 3081867"/>
              <a:gd name="connsiteY2" fmla="*/ 297824 h 4874801"/>
              <a:gd name="connsiteX3" fmla="*/ 1933922 w 3081867"/>
              <a:gd name="connsiteY3" fmla="*/ 1205213 h 4874801"/>
              <a:gd name="connsiteX4" fmla="*/ 2623896 w 3081867"/>
              <a:gd name="connsiteY4" fmla="*/ 1428414 h 4874801"/>
              <a:gd name="connsiteX5" fmla="*/ 3002588 w 3081867"/>
              <a:gd name="connsiteY5" fmla="*/ 2100358 h 4874801"/>
              <a:gd name="connsiteX6" fmla="*/ 2697788 w 3081867"/>
              <a:gd name="connsiteY6" fmla="*/ 3919922 h 4874801"/>
              <a:gd name="connsiteX7" fmla="*/ 845897 w 3081867"/>
              <a:gd name="connsiteY7" fmla="*/ 4559540 h 4874801"/>
              <a:gd name="connsiteX8" fmla="*/ 651933 w 3081867"/>
              <a:gd name="connsiteY8" fmla="*/ 3628976 h 4874801"/>
              <a:gd name="connsiteX9" fmla="*/ 46951 w 3081867"/>
              <a:gd name="connsiteY9" fmla="*/ 527867 h 4874801"/>
              <a:gd name="connsiteX0" fmla="*/ 46951 w 3081867"/>
              <a:gd name="connsiteY0" fmla="*/ 527867 h 4874801"/>
              <a:gd name="connsiteX1" fmla="*/ 933642 w 3081867"/>
              <a:gd name="connsiteY1" fmla="*/ 38340 h 4874801"/>
              <a:gd name="connsiteX2" fmla="*/ 2023533 w 3081867"/>
              <a:gd name="connsiteY2" fmla="*/ 297824 h 4874801"/>
              <a:gd name="connsiteX3" fmla="*/ 1933922 w 3081867"/>
              <a:gd name="connsiteY3" fmla="*/ 1205213 h 4874801"/>
              <a:gd name="connsiteX4" fmla="*/ 2703026 w 3081867"/>
              <a:gd name="connsiteY4" fmla="*/ 1433725 h 4874801"/>
              <a:gd name="connsiteX5" fmla="*/ 3002588 w 3081867"/>
              <a:gd name="connsiteY5" fmla="*/ 2100358 h 4874801"/>
              <a:gd name="connsiteX6" fmla="*/ 2697788 w 3081867"/>
              <a:gd name="connsiteY6" fmla="*/ 3919922 h 4874801"/>
              <a:gd name="connsiteX7" fmla="*/ 845897 w 3081867"/>
              <a:gd name="connsiteY7" fmla="*/ 4559540 h 4874801"/>
              <a:gd name="connsiteX8" fmla="*/ 651933 w 3081867"/>
              <a:gd name="connsiteY8" fmla="*/ 3628976 h 4874801"/>
              <a:gd name="connsiteX9" fmla="*/ 46951 w 3081867"/>
              <a:gd name="connsiteY9" fmla="*/ 527867 h 4874801"/>
              <a:gd name="connsiteX0" fmla="*/ 35111 w 3070027"/>
              <a:gd name="connsiteY0" fmla="*/ 527867 h 4874801"/>
              <a:gd name="connsiteX1" fmla="*/ 921802 w 3070027"/>
              <a:gd name="connsiteY1" fmla="*/ 38340 h 4874801"/>
              <a:gd name="connsiteX2" fmla="*/ 2011693 w 3070027"/>
              <a:gd name="connsiteY2" fmla="*/ 297824 h 4874801"/>
              <a:gd name="connsiteX3" fmla="*/ 1922082 w 3070027"/>
              <a:gd name="connsiteY3" fmla="*/ 1205213 h 4874801"/>
              <a:gd name="connsiteX4" fmla="*/ 2691186 w 3070027"/>
              <a:gd name="connsiteY4" fmla="*/ 1433725 h 4874801"/>
              <a:gd name="connsiteX5" fmla="*/ 2990748 w 3070027"/>
              <a:gd name="connsiteY5" fmla="*/ 2100358 h 4874801"/>
              <a:gd name="connsiteX6" fmla="*/ 2685948 w 3070027"/>
              <a:gd name="connsiteY6" fmla="*/ 3919922 h 4874801"/>
              <a:gd name="connsiteX7" fmla="*/ 834057 w 3070027"/>
              <a:gd name="connsiteY7" fmla="*/ 4559540 h 4874801"/>
              <a:gd name="connsiteX8" fmla="*/ 35111 w 3070027"/>
              <a:gd name="connsiteY8" fmla="*/ 527867 h 4874801"/>
              <a:gd name="connsiteX0" fmla="*/ 35111 w 3070027"/>
              <a:gd name="connsiteY0" fmla="*/ 527867 h 4874801"/>
              <a:gd name="connsiteX1" fmla="*/ 921802 w 3070027"/>
              <a:gd name="connsiteY1" fmla="*/ 38340 h 4874801"/>
              <a:gd name="connsiteX2" fmla="*/ 2011693 w 3070027"/>
              <a:gd name="connsiteY2" fmla="*/ 297824 h 4874801"/>
              <a:gd name="connsiteX3" fmla="*/ 1922082 w 3070027"/>
              <a:gd name="connsiteY3" fmla="*/ 1205213 h 4874801"/>
              <a:gd name="connsiteX4" fmla="*/ 2691186 w 3070027"/>
              <a:gd name="connsiteY4" fmla="*/ 1433725 h 4874801"/>
              <a:gd name="connsiteX5" fmla="*/ 2990748 w 3070027"/>
              <a:gd name="connsiteY5" fmla="*/ 2100358 h 4874801"/>
              <a:gd name="connsiteX6" fmla="*/ 2685948 w 3070027"/>
              <a:gd name="connsiteY6" fmla="*/ 3919922 h 4874801"/>
              <a:gd name="connsiteX7" fmla="*/ 834057 w 3070027"/>
              <a:gd name="connsiteY7" fmla="*/ 4559540 h 4874801"/>
              <a:gd name="connsiteX8" fmla="*/ 35111 w 3070027"/>
              <a:gd name="connsiteY8" fmla="*/ 527867 h 4874801"/>
              <a:gd name="connsiteX0" fmla="*/ 35111 w 3070027"/>
              <a:gd name="connsiteY0" fmla="*/ 527867 h 4874801"/>
              <a:gd name="connsiteX1" fmla="*/ 921802 w 3070027"/>
              <a:gd name="connsiteY1" fmla="*/ 38340 h 4874801"/>
              <a:gd name="connsiteX2" fmla="*/ 2011693 w 3070027"/>
              <a:gd name="connsiteY2" fmla="*/ 297824 h 4874801"/>
              <a:gd name="connsiteX3" fmla="*/ 1922082 w 3070027"/>
              <a:gd name="connsiteY3" fmla="*/ 1205213 h 4874801"/>
              <a:gd name="connsiteX4" fmla="*/ 2691186 w 3070027"/>
              <a:gd name="connsiteY4" fmla="*/ 1433725 h 4874801"/>
              <a:gd name="connsiteX5" fmla="*/ 2990748 w 3070027"/>
              <a:gd name="connsiteY5" fmla="*/ 2100358 h 4874801"/>
              <a:gd name="connsiteX6" fmla="*/ 2685948 w 3070027"/>
              <a:gd name="connsiteY6" fmla="*/ 3919922 h 4874801"/>
              <a:gd name="connsiteX7" fmla="*/ 834057 w 3070027"/>
              <a:gd name="connsiteY7" fmla="*/ 4559540 h 4874801"/>
              <a:gd name="connsiteX8" fmla="*/ 35111 w 3070027"/>
              <a:gd name="connsiteY8" fmla="*/ 527867 h 4874801"/>
              <a:gd name="connsiteX0" fmla="*/ 35111 w 3087729"/>
              <a:gd name="connsiteY0" fmla="*/ 517548 h 4874801"/>
              <a:gd name="connsiteX1" fmla="*/ 939504 w 3087729"/>
              <a:gd name="connsiteY1" fmla="*/ 38340 h 4874801"/>
              <a:gd name="connsiteX2" fmla="*/ 2029395 w 3087729"/>
              <a:gd name="connsiteY2" fmla="*/ 297824 h 4874801"/>
              <a:gd name="connsiteX3" fmla="*/ 1939784 w 3087729"/>
              <a:gd name="connsiteY3" fmla="*/ 1205213 h 4874801"/>
              <a:gd name="connsiteX4" fmla="*/ 2708888 w 3087729"/>
              <a:gd name="connsiteY4" fmla="*/ 1433725 h 4874801"/>
              <a:gd name="connsiteX5" fmla="*/ 3008450 w 3087729"/>
              <a:gd name="connsiteY5" fmla="*/ 2100358 h 4874801"/>
              <a:gd name="connsiteX6" fmla="*/ 2703650 w 3087729"/>
              <a:gd name="connsiteY6" fmla="*/ 3919922 h 4874801"/>
              <a:gd name="connsiteX7" fmla="*/ 851759 w 3087729"/>
              <a:gd name="connsiteY7" fmla="*/ 4559540 h 4874801"/>
              <a:gd name="connsiteX8" fmla="*/ 35111 w 3087729"/>
              <a:gd name="connsiteY8" fmla="*/ 517548 h 4874801"/>
              <a:gd name="connsiteX0" fmla="*/ 35111 w 3087729"/>
              <a:gd name="connsiteY0" fmla="*/ 517548 h 4874801"/>
              <a:gd name="connsiteX1" fmla="*/ 939504 w 3087729"/>
              <a:gd name="connsiteY1" fmla="*/ 38340 h 4874801"/>
              <a:gd name="connsiteX2" fmla="*/ 2029395 w 3087729"/>
              <a:gd name="connsiteY2" fmla="*/ 297824 h 4874801"/>
              <a:gd name="connsiteX3" fmla="*/ 1939784 w 3087729"/>
              <a:gd name="connsiteY3" fmla="*/ 1205213 h 4874801"/>
              <a:gd name="connsiteX4" fmla="*/ 2708888 w 3087729"/>
              <a:gd name="connsiteY4" fmla="*/ 1433725 h 4874801"/>
              <a:gd name="connsiteX5" fmla="*/ 3008450 w 3087729"/>
              <a:gd name="connsiteY5" fmla="*/ 2100358 h 4874801"/>
              <a:gd name="connsiteX6" fmla="*/ 2703650 w 3087729"/>
              <a:gd name="connsiteY6" fmla="*/ 3919922 h 4874801"/>
              <a:gd name="connsiteX7" fmla="*/ 851759 w 3087729"/>
              <a:gd name="connsiteY7" fmla="*/ 4559540 h 4874801"/>
              <a:gd name="connsiteX8" fmla="*/ 35111 w 3087729"/>
              <a:gd name="connsiteY8" fmla="*/ 517548 h 4874801"/>
              <a:gd name="connsiteX0" fmla="*/ 35111 w 3087729"/>
              <a:gd name="connsiteY0" fmla="*/ 517548 h 4874801"/>
              <a:gd name="connsiteX1" fmla="*/ 939504 w 3087729"/>
              <a:gd name="connsiteY1" fmla="*/ 38340 h 4874801"/>
              <a:gd name="connsiteX2" fmla="*/ 2029395 w 3087729"/>
              <a:gd name="connsiteY2" fmla="*/ 297824 h 4874801"/>
              <a:gd name="connsiteX3" fmla="*/ 1939784 w 3087729"/>
              <a:gd name="connsiteY3" fmla="*/ 1205213 h 4874801"/>
              <a:gd name="connsiteX4" fmla="*/ 2708888 w 3087729"/>
              <a:gd name="connsiteY4" fmla="*/ 1433725 h 4874801"/>
              <a:gd name="connsiteX5" fmla="*/ 3008450 w 3087729"/>
              <a:gd name="connsiteY5" fmla="*/ 2100358 h 4874801"/>
              <a:gd name="connsiteX6" fmla="*/ 2703650 w 3087729"/>
              <a:gd name="connsiteY6" fmla="*/ 3919922 h 4874801"/>
              <a:gd name="connsiteX7" fmla="*/ 851759 w 3087729"/>
              <a:gd name="connsiteY7" fmla="*/ 4559540 h 4874801"/>
              <a:gd name="connsiteX8" fmla="*/ 35111 w 3087729"/>
              <a:gd name="connsiteY8" fmla="*/ 517548 h 4874801"/>
              <a:gd name="connsiteX0" fmla="*/ 14624 w 3067242"/>
              <a:gd name="connsiteY0" fmla="*/ 563503 h 4920756"/>
              <a:gd name="connsiteX1" fmla="*/ 919017 w 3067242"/>
              <a:gd name="connsiteY1" fmla="*/ 84295 h 4920756"/>
              <a:gd name="connsiteX2" fmla="*/ 2008908 w 3067242"/>
              <a:gd name="connsiteY2" fmla="*/ 343779 h 4920756"/>
              <a:gd name="connsiteX3" fmla="*/ 1919297 w 3067242"/>
              <a:gd name="connsiteY3" fmla="*/ 1251168 h 4920756"/>
              <a:gd name="connsiteX4" fmla="*/ 2688401 w 3067242"/>
              <a:gd name="connsiteY4" fmla="*/ 1479680 h 4920756"/>
              <a:gd name="connsiteX5" fmla="*/ 2987963 w 3067242"/>
              <a:gd name="connsiteY5" fmla="*/ 2146313 h 4920756"/>
              <a:gd name="connsiteX6" fmla="*/ 2683163 w 3067242"/>
              <a:gd name="connsiteY6" fmla="*/ 3965877 h 4920756"/>
              <a:gd name="connsiteX7" fmla="*/ 831272 w 3067242"/>
              <a:gd name="connsiteY7" fmla="*/ 4605495 h 4920756"/>
              <a:gd name="connsiteX8" fmla="*/ 14624 w 3067242"/>
              <a:gd name="connsiteY8" fmla="*/ 563503 h 4920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67242" h="4920756">
                <a:moveTo>
                  <a:pt x="14624" y="563503"/>
                </a:moveTo>
                <a:cubicBezTo>
                  <a:pt x="96744" y="0"/>
                  <a:pt x="548378" y="169295"/>
                  <a:pt x="919017" y="84295"/>
                </a:cubicBezTo>
                <a:cubicBezTo>
                  <a:pt x="1248447" y="45955"/>
                  <a:pt x="1842195" y="149300"/>
                  <a:pt x="2008908" y="343779"/>
                </a:cubicBezTo>
                <a:cubicBezTo>
                  <a:pt x="2175621" y="538258"/>
                  <a:pt x="1806048" y="1061851"/>
                  <a:pt x="1919297" y="1251168"/>
                </a:cubicBezTo>
                <a:cubicBezTo>
                  <a:pt x="2032546" y="1440485"/>
                  <a:pt x="2510290" y="1330489"/>
                  <a:pt x="2688401" y="1479680"/>
                </a:cubicBezTo>
                <a:cubicBezTo>
                  <a:pt x="2895820" y="1712336"/>
                  <a:pt x="2791868" y="1592498"/>
                  <a:pt x="2987963" y="2146313"/>
                </a:cubicBezTo>
                <a:cubicBezTo>
                  <a:pt x="3067242" y="2815919"/>
                  <a:pt x="3042611" y="3556013"/>
                  <a:pt x="2683163" y="3965877"/>
                </a:cubicBezTo>
                <a:cubicBezTo>
                  <a:pt x="2323715" y="4375741"/>
                  <a:pt x="920557" y="4920756"/>
                  <a:pt x="831272" y="4605495"/>
                </a:cubicBezTo>
                <a:cubicBezTo>
                  <a:pt x="510960" y="3727610"/>
                  <a:pt x="0" y="1317036"/>
                  <a:pt x="14624" y="563503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 w="127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sm" len="sm"/>
            <a:tailEnd type="triangle" w="med" len="med"/>
          </a:ln>
          <a:effectLst/>
          <a:scene3d>
            <a:camera prst="orthographicFront"/>
            <a:lightRig rig="threePt" dir="t"/>
          </a:scene3d>
          <a:sp3d prstMaterial="matte"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56" name="Freeform 155"/>
          <p:cNvSpPr/>
          <p:nvPr/>
        </p:nvSpPr>
        <p:spPr bwMode="auto">
          <a:xfrm>
            <a:off x="5571549" y="1161847"/>
            <a:ext cx="3114964" cy="4920647"/>
          </a:xfrm>
          <a:custGeom>
            <a:avLst/>
            <a:gdLst>
              <a:gd name="connsiteX0" fmla="*/ 624994 w 4048607"/>
              <a:gd name="connsiteY0" fmla="*/ 660400 h 5375564"/>
              <a:gd name="connsiteX1" fmla="*/ 2601576 w 4048607"/>
              <a:gd name="connsiteY1" fmla="*/ 300182 h 5375564"/>
              <a:gd name="connsiteX2" fmla="*/ 3885431 w 4048607"/>
              <a:gd name="connsiteY2" fmla="*/ 2461491 h 5375564"/>
              <a:gd name="connsiteX3" fmla="*/ 3580631 w 4048607"/>
              <a:gd name="connsiteY3" fmla="*/ 4281055 h 5375564"/>
              <a:gd name="connsiteX4" fmla="*/ 1576340 w 4048607"/>
              <a:gd name="connsiteY4" fmla="*/ 5149273 h 5375564"/>
              <a:gd name="connsiteX5" fmla="*/ 163176 w 4048607"/>
              <a:gd name="connsiteY5" fmla="*/ 2923309 h 5375564"/>
              <a:gd name="connsiteX6" fmla="*/ 624994 w 4048607"/>
              <a:gd name="connsiteY6" fmla="*/ 660400 h 5375564"/>
              <a:gd name="connsiteX0" fmla="*/ 624994 w 4048607"/>
              <a:gd name="connsiteY0" fmla="*/ 703888 h 5419052"/>
              <a:gd name="connsiteX1" fmla="*/ 1816485 w 4048607"/>
              <a:gd name="connsiteY1" fmla="*/ 442961 h 5419052"/>
              <a:gd name="connsiteX2" fmla="*/ 2601576 w 4048607"/>
              <a:gd name="connsiteY2" fmla="*/ 343670 h 5419052"/>
              <a:gd name="connsiteX3" fmla="*/ 3885431 w 4048607"/>
              <a:gd name="connsiteY3" fmla="*/ 2504979 h 5419052"/>
              <a:gd name="connsiteX4" fmla="*/ 3580631 w 4048607"/>
              <a:gd name="connsiteY4" fmla="*/ 4324543 h 5419052"/>
              <a:gd name="connsiteX5" fmla="*/ 1576340 w 4048607"/>
              <a:gd name="connsiteY5" fmla="*/ 5192761 h 5419052"/>
              <a:gd name="connsiteX6" fmla="*/ 163176 w 4048607"/>
              <a:gd name="connsiteY6" fmla="*/ 2966797 h 5419052"/>
              <a:gd name="connsiteX7" fmla="*/ 624994 w 4048607"/>
              <a:gd name="connsiteY7" fmla="*/ 703888 h 5419052"/>
              <a:gd name="connsiteX0" fmla="*/ 624994 w 3997807"/>
              <a:gd name="connsiteY0" fmla="*/ 420639 h 5135803"/>
              <a:gd name="connsiteX1" fmla="*/ 1816485 w 3997807"/>
              <a:gd name="connsiteY1" fmla="*/ 159712 h 5135803"/>
              <a:gd name="connsiteX2" fmla="*/ 2906376 w 3997807"/>
              <a:gd name="connsiteY2" fmla="*/ 419196 h 5135803"/>
              <a:gd name="connsiteX3" fmla="*/ 3885431 w 3997807"/>
              <a:gd name="connsiteY3" fmla="*/ 2221730 h 5135803"/>
              <a:gd name="connsiteX4" fmla="*/ 3580631 w 3997807"/>
              <a:gd name="connsiteY4" fmla="*/ 4041294 h 5135803"/>
              <a:gd name="connsiteX5" fmla="*/ 1576340 w 3997807"/>
              <a:gd name="connsiteY5" fmla="*/ 4909512 h 5135803"/>
              <a:gd name="connsiteX6" fmla="*/ 163176 w 3997807"/>
              <a:gd name="connsiteY6" fmla="*/ 2683548 h 5135803"/>
              <a:gd name="connsiteX7" fmla="*/ 624994 w 3997807"/>
              <a:gd name="connsiteY7" fmla="*/ 420639 h 5135803"/>
              <a:gd name="connsiteX0" fmla="*/ 620376 w 3993189"/>
              <a:gd name="connsiteY0" fmla="*/ 573713 h 5060277"/>
              <a:gd name="connsiteX1" fmla="*/ 1811867 w 3993189"/>
              <a:gd name="connsiteY1" fmla="*/ 84186 h 5060277"/>
              <a:gd name="connsiteX2" fmla="*/ 2901758 w 3993189"/>
              <a:gd name="connsiteY2" fmla="*/ 343670 h 5060277"/>
              <a:gd name="connsiteX3" fmla="*/ 3880813 w 3993189"/>
              <a:gd name="connsiteY3" fmla="*/ 2146204 h 5060277"/>
              <a:gd name="connsiteX4" fmla="*/ 3576013 w 3993189"/>
              <a:gd name="connsiteY4" fmla="*/ 3965768 h 5060277"/>
              <a:gd name="connsiteX5" fmla="*/ 1571722 w 3993189"/>
              <a:gd name="connsiteY5" fmla="*/ 4833986 h 5060277"/>
              <a:gd name="connsiteX6" fmla="*/ 158558 w 3993189"/>
              <a:gd name="connsiteY6" fmla="*/ 2608022 h 5060277"/>
              <a:gd name="connsiteX7" fmla="*/ 620376 w 3993189"/>
              <a:gd name="connsiteY7" fmla="*/ 573713 h 5060277"/>
              <a:gd name="connsiteX0" fmla="*/ 594976 w 3967789"/>
              <a:gd name="connsiteY0" fmla="*/ 573713 h 4831677"/>
              <a:gd name="connsiteX1" fmla="*/ 1786467 w 3967789"/>
              <a:gd name="connsiteY1" fmla="*/ 84186 h 4831677"/>
              <a:gd name="connsiteX2" fmla="*/ 2876358 w 3967789"/>
              <a:gd name="connsiteY2" fmla="*/ 343670 h 4831677"/>
              <a:gd name="connsiteX3" fmla="*/ 3855413 w 3967789"/>
              <a:gd name="connsiteY3" fmla="*/ 2146204 h 4831677"/>
              <a:gd name="connsiteX4" fmla="*/ 3550613 w 3967789"/>
              <a:gd name="connsiteY4" fmla="*/ 3965768 h 4831677"/>
              <a:gd name="connsiteX5" fmla="*/ 1393922 w 3967789"/>
              <a:gd name="connsiteY5" fmla="*/ 4605386 h 4831677"/>
              <a:gd name="connsiteX6" fmla="*/ 133158 w 3967789"/>
              <a:gd name="connsiteY6" fmla="*/ 2608022 h 4831677"/>
              <a:gd name="connsiteX7" fmla="*/ 594976 w 3967789"/>
              <a:gd name="connsiteY7" fmla="*/ 573713 h 4831677"/>
              <a:gd name="connsiteX0" fmla="*/ 594976 w 3967789"/>
              <a:gd name="connsiteY0" fmla="*/ 573713 h 4926350"/>
              <a:gd name="connsiteX1" fmla="*/ 1786467 w 3967789"/>
              <a:gd name="connsiteY1" fmla="*/ 84186 h 4926350"/>
              <a:gd name="connsiteX2" fmla="*/ 2876358 w 3967789"/>
              <a:gd name="connsiteY2" fmla="*/ 343670 h 4926350"/>
              <a:gd name="connsiteX3" fmla="*/ 3855413 w 3967789"/>
              <a:gd name="connsiteY3" fmla="*/ 2146204 h 4926350"/>
              <a:gd name="connsiteX4" fmla="*/ 3550613 w 3967789"/>
              <a:gd name="connsiteY4" fmla="*/ 3965768 h 4926350"/>
              <a:gd name="connsiteX5" fmla="*/ 1393922 w 3967789"/>
              <a:gd name="connsiteY5" fmla="*/ 4605386 h 4926350"/>
              <a:gd name="connsiteX6" fmla="*/ 133158 w 3967789"/>
              <a:gd name="connsiteY6" fmla="*/ 2608022 h 4926350"/>
              <a:gd name="connsiteX7" fmla="*/ 594976 w 3967789"/>
              <a:gd name="connsiteY7" fmla="*/ 573713 h 4926350"/>
              <a:gd name="connsiteX0" fmla="*/ 848976 w 3916989"/>
              <a:gd name="connsiteY0" fmla="*/ 573713 h 4926350"/>
              <a:gd name="connsiteX1" fmla="*/ 1735667 w 3916989"/>
              <a:gd name="connsiteY1" fmla="*/ 84186 h 4926350"/>
              <a:gd name="connsiteX2" fmla="*/ 2825558 w 3916989"/>
              <a:gd name="connsiteY2" fmla="*/ 343670 h 4926350"/>
              <a:gd name="connsiteX3" fmla="*/ 3804613 w 3916989"/>
              <a:gd name="connsiteY3" fmla="*/ 2146204 h 4926350"/>
              <a:gd name="connsiteX4" fmla="*/ 3499813 w 3916989"/>
              <a:gd name="connsiteY4" fmla="*/ 3965768 h 4926350"/>
              <a:gd name="connsiteX5" fmla="*/ 1343122 w 3916989"/>
              <a:gd name="connsiteY5" fmla="*/ 4605386 h 4926350"/>
              <a:gd name="connsiteX6" fmla="*/ 82358 w 3916989"/>
              <a:gd name="connsiteY6" fmla="*/ 2608022 h 4926350"/>
              <a:gd name="connsiteX7" fmla="*/ 848976 w 3916989"/>
              <a:gd name="connsiteY7" fmla="*/ 573713 h 4926350"/>
              <a:gd name="connsiteX0" fmla="*/ 75430 w 3143443"/>
              <a:gd name="connsiteY0" fmla="*/ 598439 h 4951076"/>
              <a:gd name="connsiteX1" fmla="*/ 962121 w 3143443"/>
              <a:gd name="connsiteY1" fmla="*/ 108912 h 4951076"/>
              <a:gd name="connsiteX2" fmla="*/ 2052012 w 3143443"/>
              <a:gd name="connsiteY2" fmla="*/ 368396 h 4951076"/>
              <a:gd name="connsiteX3" fmla="*/ 3031067 w 3143443"/>
              <a:gd name="connsiteY3" fmla="*/ 2170930 h 4951076"/>
              <a:gd name="connsiteX4" fmla="*/ 2726267 w 3143443"/>
              <a:gd name="connsiteY4" fmla="*/ 3990494 h 4951076"/>
              <a:gd name="connsiteX5" fmla="*/ 569576 w 3143443"/>
              <a:gd name="connsiteY5" fmla="*/ 4630112 h 4951076"/>
              <a:gd name="connsiteX6" fmla="*/ 680412 w 3143443"/>
              <a:gd name="connsiteY6" fmla="*/ 3699548 h 4951076"/>
              <a:gd name="connsiteX7" fmla="*/ 75430 w 3143443"/>
              <a:gd name="connsiteY7" fmla="*/ 598439 h 4951076"/>
              <a:gd name="connsiteX0" fmla="*/ 46951 w 3114964"/>
              <a:gd name="connsiteY0" fmla="*/ 598439 h 4951076"/>
              <a:gd name="connsiteX1" fmla="*/ 933642 w 3114964"/>
              <a:gd name="connsiteY1" fmla="*/ 108912 h 4951076"/>
              <a:gd name="connsiteX2" fmla="*/ 2023533 w 3114964"/>
              <a:gd name="connsiteY2" fmla="*/ 368396 h 4951076"/>
              <a:gd name="connsiteX3" fmla="*/ 3002588 w 3114964"/>
              <a:gd name="connsiteY3" fmla="*/ 2170930 h 4951076"/>
              <a:gd name="connsiteX4" fmla="*/ 2697788 w 3114964"/>
              <a:gd name="connsiteY4" fmla="*/ 3990494 h 4951076"/>
              <a:gd name="connsiteX5" fmla="*/ 693497 w 3114964"/>
              <a:gd name="connsiteY5" fmla="*/ 4630112 h 4951076"/>
              <a:gd name="connsiteX6" fmla="*/ 651933 w 3114964"/>
              <a:gd name="connsiteY6" fmla="*/ 3699548 h 4951076"/>
              <a:gd name="connsiteX7" fmla="*/ 46951 w 3114964"/>
              <a:gd name="connsiteY7" fmla="*/ 598439 h 4951076"/>
              <a:gd name="connsiteX0" fmla="*/ 46951 w 3114964"/>
              <a:gd name="connsiteY0" fmla="*/ 598439 h 4951076"/>
              <a:gd name="connsiteX1" fmla="*/ 933642 w 3114964"/>
              <a:gd name="connsiteY1" fmla="*/ 108912 h 4951076"/>
              <a:gd name="connsiteX2" fmla="*/ 2023533 w 3114964"/>
              <a:gd name="connsiteY2" fmla="*/ 368396 h 4951076"/>
              <a:gd name="connsiteX3" fmla="*/ 3002588 w 3114964"/>
              <a:gd name="connsiteY3" fmla="*/ 2170930 h 4951076"/>
              <a:gd name="connsiteX4" fmla="*/ 2697788 w 3114964"/>
              <a:gd name="connsiteY4" fmla="*/ 3990494 h 4951076"/>
              <a:gd name="connsiteX5" fmla="*/ 693497 w 3114964"/>
              <a:gd name="connsiteY5" fmla="*/ 4630112 h 4951076"/>
              <a:gd name="connsiteX6" fmla="*/ 651933 w 3114964"/>
              <a:gd name="connsiteY6" fmla="*/ 3699548 h 4951076"/>
              <a:gd name="connsiteX7" fmla="*/ 46951 w 3114964"/>
              <a:gd name="connsiteY7" fmla="*/ 598439 h 4951076"/>
              <a:gd name="connsiteX0" fmla="*/ 46951 w 3114964"/>
              <a:gd name="connsiteY0" fmla="*/ 598439 h 4951076"/>
              <a:gd name="connsiteX1" fmla="*/ 933642 w 3114964"/>
              <a:gd name="connsiteY1" fmla="*/ 108912 h 4951076"/>
              <a:gd name="connsiteX2" fmla="*/ 2023533 w 3114964"/>
              <a:gd name="connsiteY2" fmla="*/ 368396 h 4951076"/>
              <a:gd name="connsiteX3" fmla="*/ 3002588 w 3114964"/>
              <a:gd name="connsiteY3" fmla="*/ 2170930 h 4951076"/>
              <a:gd name="connsiteX4" fmla="*/ 2697788 w 3114964"/>
              <a:gd name="connsiteY4" fmla="*/ 3990494 h 4951076"/>
              <a:gd name="connsiteX5" fmla="*/ 845897 w 3114964"/>
              <a:gd name="connsiteY5" fmla="*/ 4630112 h 4951076"/>
              <a:gd name="connsiteX6" fmla="*/ 651933 w 3114964"/>
              <a:gd name="connsiteY6" fmla="*/ 3699548 h 4951076"/>
              <a:gd name="connsiteX7" fmla="*/ 46951 w 3114964"/>
              <a:gd name="connsiteY7" fmla="*/ 598439 h 4951076"/>
              <a:gd name="connsiteX0" fmla="*/ 46951 w 3114964"/>
              <a:gd name="connsiteY0" fmla="*/ 598439 h 4945373"/>
              <a:gd name="connsiteX1" fmla="*/ 933642 w 3114964"/>
              <a:gd name="connsiteY1" fmla="*/ 108912 h 4945373"/>
              <a:gd name="connsiteX2" fmla="*/ 2023533 w 3114964"/>
              <a:gd name="connsiteY2" fmla="*/ 368396 h 4945373"/>
              <a:gd name="connsiteX3" fmla="*/ 3002588 w 3114964"/>
              <a:gd name="connsiteY3" fmla="*/ 2170930 h 4945373"/>
              <a:gd name="connsiteX4" fmla="*/ 2697788 w 3114964"/>
              <a:gd name="connsiteY4" fmla="*/ 3990494 h 4945373"/>
              <a:gd name="connsiteX5" fmla="*/ 845897 w 3114964"/>
              <a:gd name="connsiteY5" fmla="*/ 4630112 h 4945373"/>
              <a:gd name="connsiteX6" fmla="*/ 651933 w 3114964"/>
              <a:gd name="connsiteY6" fmla="*/ 3699548 h 4945373"/>
              <a:gd name="connsiteX7" fmla="*/ 46951 w 3114964"/>
              <a:gd name="connsiteY7" fmla="*/ 598439 h 4945373"/>
              <a:gd name="connsiteX0" fmla="*/ 46951 w 3114964"/>
              <a:gd name="connsiteY0" fmla="*/ 598439 h 4945373"/>
              <a:gd name="connsiteX1" fmla="*/ 933642 w 3114964"/>
              <a:gd name="connsiteY1" fmla="*/ 108912 h 4945373"/>
              <a:gd name="connsiteX2" fmla="*/ 2023533 w 3114964"/>
              <a:gd name="connsiteY2" fmla="*/ 368396 h 4945373"/>
              <a:gd name="connsiteX3" fmla="*/ 3002588 w 3114964"/>
              <a:gd name="connsiteY3" fmla="*/ 2170930 h 4945373"/>
              <a:gd name="connsiteX4" fmla="*/ 2697788 w 3114964"/>
              <a:gd name="connsiteY4" fmla="*/ 3990494 h 4945373"/>
              <a:gd name="connsiteX5" fmla="*/ 845897 w 3114964"/>
              <a:gd name="connsiteY5" fmla="*/ 4630112 h 4945373"/>
              <a:gd name="connsiteX6" fmla="*/ 651933 w 3114964"/>
              <a:gd name="connsiteY6" fmla="*/ 3699548 h 4945373"/>
              <a:gd name="connsiteX7" fmla="*/ 46951 w 3114964"/>
              <a:gd name="connsiteY7" fmla="*/ 598439 h 4945373"/>
              <a:gd name="connsiteX0" fmla="*/ 46951 w 3114964"/>
              <a:gd name="connsiteY0" fmla="*/ 598439 h 4945373"/>
              <a:gd name="connsiteX1" fmla="*/ 933642 w 3114964"/>
              <a:gd name="connsiteY1" fmla="*/ 108912 h 4945373"/>
              <a:gd name="connsiteX2" fmla="*/ 2023533 w 3114964"/>
              <a:gd name="connsiteY2" fmla="*/ 368396 h 4945373"/>
              <a:gd name="connsiteX3" fmla="*/ 3002588 w 3114964"/>
              <a:gd name="connsiteY3" fmla="*/ 2170930 h 4945373"/>
              <a:gd name="connsiteX4" fmla="*/ 2697788 w 3114964"/>
              <a:gd name="connsiteY4" fmla="*/ 3990494 h 4945373"/>
              <a:gd name="connsiteX5" fmla="*/ 845897 w 3114964"/>
              <a:gd name="connsiteY5" fmla="*/ 4630112 h 4945373"/>
              <a:gd name="connsiteX6" fmla="*/ 651933 w 3114964"/>
              <a:gd name="connsiteY6" fmla="*/ 3699548 h 4945373"/>
              <a:gd name="connsiteX7" fmla="*/ 46951 w 3114964"/>
              <a:gd name="connsiteY7" fmla="*/ 598439 h 4945373"/>
              <a:gd name="connsiteX0" fmla="*/ 46951 w 3114964"/>
              <a:gd name="connsiteY0" fmla="*/ 574993 h 4921927"/>
              <a:gd name="connsiteX1" fmla="*/ 933642 w 3114964"/>
              <a:gd name="connsiteY1" fmla="*/ 85466 h 4921927"/>
              <a:gd name="connsiteX2" fmla="*/ 2023533 w 3114964"/>
              <a:gd name="connsiteY2" fmla="*/ 344950 h 4921927"/>
              <a:gd name="connsiteX3" fmla="*/ 3002588 w 3114964"/>
              <a:gd name="connsiteY3" fmla="*/ 2147484 h 4921927"/>
              <a:gd name="connsiteX4" fmla="*/ 2697788 w 3114964"/>
              <a:gd name="connsiteY4" fmla="*/ 3967048 h 4921927"/>
              <a:gd name="connsiteX5" fmla="*/ 845897 w 3114964"/>
              <a:gd name="connsiteY5" fmla="*/ 4606666 h 4921927"/>
              <a:gd name="connsiteX6" fmla="*/ 651933 w 3114964"/>
              <a:gd name="connsiteY6" fmla="*/ 3676102 h 4921927"/>
              <a:gd name="connsiteX7" fmla="*/ 46951 w 3114964"/>
              <a:gd name="connsiteY7" fmla="*/ 574993 h 4921927"/>
              <a:gd name="connsiteX0" fmla="*/ 46951 w 3114964"/>
              <a:gd name="connsiteY0" fmla="*/ 574993 h 4921927"/>
              <a:gd name="connsiteX1" fmla="*/ 933642 w 3114964"/>
              <a:gd name="connsiteY1" fmla="*/ 85466 h 4921927"/>
              <a:gd name="connsiteX2" fmla="*/ 2023533 w 3114964"/>
              <a:gd name="connsiteY2" fmla="*/ 344950 h 4921927"/>
              <a:gd name="connsiteX3" fmla="*/ 3002588 w 3114964"/>
              <a:gd name="connsiteY3" fmla="*/ 2147484 h 4921927"/>
              <a:gd name="connsiteX4" fmla="*/ 2697788 w 3114964"/>
              <a:gd name="connsiteY4" fmla="*/ 3967048 h 4921927"/>
              <a:gd name="connsiteX5" fmla="*/ 845897 w 3114964"/>
              <a:gd name="connsiteY5" fmla="*/ 4606666 h 4921927"/>
              <a:gd name="connsiteX6" fmla="*/ 651933 w 3114964"/>
              <a:gd name="connsiteY6" fmla="*/ 3676102 h 4921927"/>
              <a:gd name="connsiteX7" fmla="*/ 46951 w 3114964"/>
              <a:gd name="connsiteY7" fmla="*/ 574993 h 4921927"/>
              <a:gd name="connsiteX0" fmla="*/ 46951 w 3114964"/>
              <a:gd name="connsiteY0" fmla="*/ 573713 h 4920647"/>
              <a:gd name="connsiteX1" fmla="*/ 933642 w 3114964"/>
              <a:gd name="connsiteY1" fmla="*/ 84186 h 4920647"/>
              <a:gd name="connsiteX2" fmla="*/ 2023533 w 3114964"/>
              <a:gd name="connsiteY2" fmla="*/ 343670 h 4920647"/>
              <a:gd name="connsiteX3" fmla="*/ 3002588 w 3114964"/>
              <a:gd name="connsiteY3" fmla="*/ 2146204 h 4920647"/>
              <a:gd name="connsiteX4" fmla="*/ 2697788 w 3114964"/>
              <a:gd name="connsiteY4" fmla="*/ 3965768 h 4920647"/>
              <a:gd name="connsiteX5" fmla="*/ 845897 w 3114964"/>
              <a:gd name="connsiteY5" fmla="*/ 4605386 h 4920647"/>
              <a:gd name="connsiteX6" fmla="*/ 651933 w 3114964"/>
              <a:gd name="connsiteY6" fmla="*/ 3674822 h 4920647"/>
              <a:gd name="connsiteX7" fmla="*/ 46951 w 3114964"/>
              <a:gd name="connsiteY7" fmla="*/ 573713 h 4920647"/>
              <a:gd name="connsiteX0" fmla="*/ 46951 w 3114964"/>
              <a:gd name="connsiteY0" fmla="*/ 573713 h 4920647"/>
              <a:gd name="connsiteX1" fmla="*/ 933642 w 3114964"/>
              <a:gd name="connsiteY1" fmla="*/ 84186 h 4920647"/>
              <a:gd name="connsiteX2" fmla="*/ 2023533 w 3114964"/>
              <a:gd name="connsiteY2" fmla="*/ 343670 h 4920647"/>
              <a:gd name="connsiteX3" fmla="*/ 3002588 w 3114964"/>
              <a:gd name="connsiteY3" fmla="*/ 2146204 h 4920647"/>
              <a:gd name="connsiteX4" fmla="*/ 2697788 w 3114964"/>
              <a:gd name="connsiteY4" fmla="*/ 3965768 h 4920647"/>
              <a:gd name="connsiteX5" fmla="*/ 845897 w 3114964"/>
              <a:gd name="connsiteY5" fmla="*/ 4605386 h 4920647"/>
              <a:gd name="connsiteX6" fmla="*/ 651933 w 3114964"/>
              <a:gd name="connsiteY6" fmla="*/ 3674822 h 4920647"/>
              <a:gd name="connsiteX7" fmla="*/ 46951 w 3114964"/>
              <a:gd name="connsiteY7" fmla="*/ 573713 h 4920647"/>
              <a:gd name="connsiteX0" fmla="*/ 46951 w 3114964"/>
              <a:gd name="connsiteY0" fmla="*/ 573713 h 4920647"/>
              <a:gd name="connsiteX1" fmla="*/ 933642 w 3114964"/>
              <a:gd name="connsiteY1" fmla="*/ 84186 h 4920647"/>
              <a:gd name="connsiteX2" fmla="*/ 2023533 w 3114964"/>
              <a:gd name="connsiteY2" fmla="*/ 343670 h 4920647"/>
              <a:gd name="connsiteX3" fmla="*/ 3002588 w 3114964"/>
              <a:gd name="connsiteY3" fmla="*/ 2146204 h 4920647"/>
              <a:gd name="connsiteX4" fmla="*/ 2697788 w 3114964"/>
              <a:gd name="connsiteY4" fmla="*/ 3965768 h 4920647"/>
              <a:gd name="connsiteX5" fmla="*/ 845897 w 3114964"/>
              <a:gd name="connsiteY5" fmla="*/ 4605386 h 4920647"/>
              <a:gd name="connsiteX6" fmla="*/ 585319 w 3114964"/>
              <a:gd name="connsiteY6" fmla="*/ 3658640 h 4920647"/>
              <a:gd name="connsiteX7" fmla="*/ 46951 w 3114964"/>
              <a:gd name="connsiteY7" fmla="*/ 573713 h 4920647"/>
              <a:gd name="connsiteX0" fmla="*/ 46951 w 3114964"/>
              <a:gd name="connsiteY0" fmla="*/ 573713 h 4920647"/>
              <a:gd name="connsiteX1" fmla="*/ 933642 w 3114964"/>
              <a:gd name="connsiteY1" fmla="*/ 84186 h 4920647"/>
              <a:gd name="connsiteX2" fmla="*/ 2023533 w 3114964"/>
              <a:gd name="connsiteY2" fmla="*/ 343670 h 4920647"/>
              <a:gd name="connsiteX3" fmla="*/ 3002588 w 3114964"/>
              <a:gd name="connsiteY3" fmla="*/ 2146204 h 4920647"/>
              <a:gd name="connsiteX4" fmla="*/ 2697788 w 3114964"/>
              <a:gd name="connsiteY4" fmla="*/ 3965768 h 4920647"/>
              <a:gd name="connsiteX5" fmla="*/ 845897 w 3114964"/>
              <a:gd name="connsiteY5" fmla="*/ 4605386 h 4920647"/>
              <a:gd name="connsiteX6" fmla="*/ 585319 w 3114964"/>
              <a:gd name="connsiteY6" fmla="*/ 3658640 h 4920647"/>
              <a:gd name="connsiteX7" fmla="*/ 46951 w 3114964"/>
              <a:gd name="connsiteY7" fmla="*/ 573713 h 4920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14964" h="4920647">
                <a:moveTo>
                  <a:pt x="46951" y="573713"/>
                </a:moveTo>
                <a:cubicBezTo>
                  <a:pt x="138658" y="80782"/>
                  <a:pt x="423031" y="144321"/>
                  <a:pt x="933642" y="84186"/>
                </a:cubicBezTo>
                <a:cubicBezTo>
                  <a:pt x="1263072" y="45846"/>
                  <a:pt x="1678709" y="0"/>
                  <a:pt x="2023533" y="343670"/>
                </a:cubicBezTo>
                <a:cubicBezTo>
                  <a:pt x="2368357" y="687340"/>
                  <a:pt x="2890212" y="1542521"/>
                  <a:pt x="3002588" y="2146204"/>
                </a:cubicBezTo>
                <a:cubicBezTo>
                  <a:pt x="3114964" y="2749887"/>
                  <a:pt x="3057236" y="3555904"/>
                  <a:pt x="2697788" y="3965768"/>
                </a:cubicBezTo>
                <a:cubicBezTo>
                  <a:pt x="2338340" y="4375632"/>
                  <a:pt x="935182" y="4920647"/>
                  <a:pt x="845897" y="4605386"/>
                </a:cubicBezTo>
                <a:cubicBezTo>
                  <a:pt x="823886" y="4593315"/>
                  <a:pt x="718477" y="4330586"/>
                  <a:pt x="585319" y="3658640"/>
                </a:cubicBezTo>
                <a:cubicBezTo>
                  <a:pt x="452161" y="2986695"/>
                  <a:pt x="0" y="1172152"/>
                  <a:pt x="46951" y="573713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 w="127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sm" len="sm"/>
            <a:tailEnd type="triangle" w="med" len="med"/>
          </a:ln>
          <a:effectLst/>
          <a:scene3d>
            <a:camera prst="orthographicFront"/>
            <a:lightRig rig="threePt" dir="t"/>
          </a:scene3d>
          <a:sp3d prstMaterial="matte"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55" name="Freeform 154"/>
          <p:cNvSpPr/>
          <p:nvPr/>
        </p:nvSpPr>
        <p:spPr bwMode="auto">
          <a:xfrm>
            <a:off x="4727960" y="1091763"/>
            <a:ext cx="3967789" cy="4926350"/>
          </a:xfrm>
          <a:custGeom>
            <a:avLst/>
            <a:gdLst>
              <a:gd name="connsiteX0" fmla="*/ 624994 w 4048607"/>
              <a:gd name="connsiteY0" fmla="*/ 660400 h 5375564"/>
              <a:gd name="connsiteX1" fmla="*/ 2601576 w 4048607"/>
              <a:gd name="connsiteY1" fmla="*/ 300182 h 5375564"/>
              <a:gd name="connsiteX2" fmla="*/ 3885431 w 4048607"/>
              <a:gd name="connsiteY2" fmla="*/ 2461491 h 5375564"/>
              <a:gd name="connsiteX3" fmla="*/ 3580631 w 4048607"/>
              <a:gd name="connsiteY3" fmla="*/ 4281055 h 5375564"/>
              <a:gd name="connsiteX4" fmla="*/ 1576340 w 4048607"/>
              <a:gd name="connsiteY4" fmla="*/ 5149273 h 5375564"/>
              <a:gd name="connsiteX5" fmla="*/ 163176 w 4048607"/>
              <a:gd name="connsiteY5" fmla="*/ 2923309 h 5375564"/>
              <a:gd name="connsiteX6" fmla="*/ 624994 w 4048607"/>
              <a:gd name="connsiteY6" fmla="*/ 660400 h 5375564"/>
              <a:gd name="connsiteX0" fmla="*/ 624994 w 4048607"/>
              <a:gd name="connsiteY0" fmla="*/ 703888 h 5419052"/>
              <a:gd name="connsiteX1" fmla="*/ 1816485 w 4048607"/>
              <a:gd name="connsiteY1" fmla="*/ 442961 h 5419052"/>
              <a:gd name="connsiteX2" fmla="*/ 2601576 w 4048607"/>
              <a:gd name="connsiteY2" fmla="*/ 343670 h 5419052"/>
              <a:gd name="connsiteX3" fmla="*/ 3885431 w 4048607"/>
              <a:gd name="connsiteY3" fmla="*/ 2504979 h 5419052"/>
              <a:gd name="connsiteX4" fmla="*/ 3580631 w 4048607"/>
              <a:gd name="connsiteY4" fmla="*/ 4324543 h 5419052"/>
              <a:gd name="connsiteX5" fmla="*/ 1576340 w 4048607"/>
              <a:gd name="connsiteY5" fmla="*/ 5192761 h 5419052"/>
              <a:gd name="connsiteX6" fmla="*/ 163176 w 4048607"/>
              <a:gd name="connsiteY6" fmla="*/ 2966797 h 5419052"/>
              <a:gd name="connsiteX7" fmla="*/ 624994 w 4048607"/>
              <a:gd name="connsiteY7" fmla="*/ 703888 h 5419052"/>
              <a:gd name="connsiteX0" fmla="*/ 624994 w 3997807"/>
              <a:gd name="connsiteY0" fmla="*/ 420639 h 5135803"/>
              <a:gd name="connsiteX1" fmla="*/ 1816485 w 3997807"/>
              <a:gd name="connsiteY1" fmla="*/ 159712 h 5135803"/>
              <a:gd name="connsiteX2" fmla="*/ 2906376 w 3997807"/>
              <a:gd name="connsiteY2" fmla="*/ 419196 h 5135803"/>
              <a:gd name="connsiteX3" fmla="*/ 3885431 w 3997807"/>
              <a:gd name="connsiteY3" fmla="*/ 2221730 h 5135803"/>
              <a:gd name="connsiteX4" fmla="*/ 3580631 w 3997807"/>
              <a:gd name="connsiteY4" fmla="*/ 4041294 h 5135803"/>
              <a:gd name="connsiteX5" fmla="*/ 1576340 w 3997807"/>
              <a:gd name="connsiteY5" fmla="*/ 4909512 h 5135803"/>
              <a:gd name="connsiteX6" fmla="*/ 163176 w 3997807"/>
              <a:gd name="connsiteY6" fmla="*/ 2683548 h 5135803"/>
              <a:gd name="connsiteX7" fmla="*/ 624994 w 3997807"/>
              <a:gd name="connsiteY7" fmla="*/ 420639 h 5135803"/>
              <a:gd name="connsiteX0" fmla="*/ 620376 w 3993189"/>
              <a:gd name="connsiteY0" fmla="*/ 573713 h 5060277"/>
              <a:gd name="connsiteX1" fmla="*/ 1811867 w 3993189"/>
              <a:gd name="connsiteY1" fmla="*/ 84186 h 5060277"/>
              <a:gd name="connsiteX2" fmla="*/ 2901758 w 3993189"/>
              <a:gd name="connsiteY2" fmla="*/ 343670 h 5060277"/>
              <a:gd name="connsiteX3" fmla="*/ 3880813 w 3993189"/>
              <a:gd name="connsiteY3" fmla="*/ 2146204 h 5060277"/>
              <a:gd name="connsiteX4" fmla="*/ 3576013 w 3993189"/>
              <a:gd name="connsiteY4" fmla="*/ 3965768 h 5060277"/>
              <a:gd name="connsiteX5" fmla="*/ 1571722 w 3993189"/>
              <a:gd name="connsiteY5" fmla="*/ 4833986 h 5060277"/>
              <a:gd name="connsiteX6" fmla="*/ 158558 w 3993189"/>
              <a:gd name="connsiteY6" fmla="*/ 2608022 h 5060277"/>
              <a:gd name="connsiteX7" fmla="*/ 620376 w 3993189"/>
              <a:gd name="connsiteY7" fmla="*/ 573713 h 5060277"/>
              <a:gd name="connsiteX0" fmla="*/ 594976 w 3967789"/>
              <a:gd name="connsiteY0" fmla="*/ 573713 h 4831677"/>
              <a:gd name="connsiteX1" fmla="*/ 1786467 w 3967789"/>
              <a:gd name="connsiteY1" fmla="*/ 84186 h 4831677"/>
              <a:gd name="connsiteX2" fmla="*/ 2876358 w 3967789"/>
              <a:gd name="connsiteY2" fmla="*/ 343670 h 4831677"/>
              <a:gd name="connsiteX3" fmla="*/ 3855413 w 3967789"/>
              <a:gd name="connsiteY3" fmla="*/ 2146204 h 4831677"/>
              <a:gd name="connsiteX4" fmla="*/ 3550613 w 3967789"/>
              <a:gd name="connsiteY4" fmla="*/ 3965768 h 4831677"/>
              <a:gd name="connsiteX5" fmla="*/ 1393922 w 3967789"/>
              <a:gd name="connsiteY5" fmla="*/ 4605386 h 4831677"/>
              <a:gd name="connsiteX6" fmla="*/ 133158 w 3967789"/>
              <a:gd name="connsiteY6" fmla="*/ 2608022 h 4831677"/>
              <a:gd name="connsiteX7" fmla="*/ 594976 w 3967789"/>
              <a:gd name="connsiteY7" fmla="*/ 573713 h 4831677"/>
              <a:gd name="connsiteX0" fmla="*/ 594976 w 3967789"/>
              <a:gd name="connsiteY0" fmla="*/ 573713 h 4926350"/>
              <a:gd name="connsiteX1" fmla="*/ 1786467 w 3967789"/>
              <a:gd name="connsiteY1" fmla="*/ 84186 h 4926350"/>
              <a:gd name="connsiteX2" fmla="*/ 2876358 w 3967789"/>
              <a:gd name="connsiteY2" fmla="*/ 343670 h 4926350"/>
              <a:gd name="connsiteX3" fmla="*/ 3855413 w 3967789"/>
              <a:gd name="connsiteY3" fmla="*/ 2146204 h 4926350"/>
              <a:gd name="connsiteX4" fmla="*/ 3550613 w 3967789"/>
              <a:gd name="connsiteY4" fmla="*/ 3965768 h 4926350"/>
              <a:gd name="connsiteX5" fmla="*/ 1393922 w 3967789"/>
              <a:gd name="connsiteY5" fmla="*/ 4605386 h 4926350"/>
              <a:gd name="connsiteX6" fmla="*/ 133158 w 3967789"/>
              <a:gd name="connsiteY6" fmla="*/ 2608022 h 4926350"/>
              <a:gd name="connsiteX7" fmla="*/ 594976 w 3967789"/>
              <a:gd name="connsiteY7" fmla="*/ 573713 h 4926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967789" h="4926350">
                <a:moveTo>
                  <a:pt x="594976" y="573713"/>
                </a:moveTo>
                <a:cubicBezTo>
                  <a:pt x="870527" y="153074"/>
                  <a:pt x="1406237" y="122526"/>
                  <a:pt x="1786467" y="84186"/>
                </a:cubicBezTo>
                <a:cubicBezTo>
                  <a:pt x="2166697" y="45846"/>
                  <a:pt x="2531534" y="0"/>
                  <a:pt x="2876358" y="343670"/>
                </a:cubicBezTo>
                <a:cubicBezTo>
                  <a:pt x="3221182" y="687340"/>
                  <a:pt x="3743037" y="1542521"/>
                  <a:pt x="3855413" y="2146204"/>
                </a:cubicBezTo>
                <a:cubicBezTo>
                  <a:pt x="3967789" y="2749887"/>
                  <a:pt x="3960861" y="3555904"/>
                  <a:pt x="3550613" y="3965768"/>
                </a:cubicBezTo>
                <a:cubicBezTo>
                  <a:pt x="3140365" y="4375632"/>
                  <a:pt x="2268298" y="4926350"/>
                  <a:pt x="1393922" y="4605386"/>
                </a:cubicBezTo>
                <a:cubicBezTo>
                  <a:pt x="824346" y="4379095"/>
                  <a:pt x="266316" y="3279968"/>
                  <a:pt x="133158" y="2608022"/>
                </a:cubicBezTo>
                <a:cubicBezTo>
                  <a:pt x="0" y="1936077"/>
                  <a:pt x="319425" y="994352"/>
                  <a:pt x="594976" y="573713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 w="127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sm" len="sm"/>
            <a:tailEnd type="triangle" w="med" len="med"/>
          </a:ln>
          <a:effectLst/>
          <a:scene3d>
            <a:camera prst="orthographicFront"/>
            <a:lightRig rig="threePt" dir="t"/>
          </a:scene3d>
          <a:sp3d prstMaterial="matte"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332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Constraints for Designing Custom Instructions</a:t>
            </a:r>
          </a:p>
        </p:txBody>
      </p:sp>
      <p:sp>
        <p:nvSpPr>
          <p:cNvPr id="670723" name="Rectangle 3"/>
          <p:cNvSpPr>
            <a:spLocks noGrp="1" noChangeArrowheads="1"/>
          </p:cNvSpPr>
          <p:nvPr>
            <p:ph idx="1"/>
          </p:nvPr>
        </p:nvSpPr>
        <p:spPr>
          <a:xfrm>
            <a:off x="392113" y="980728"/>
            <a:ext cx="4282977" cy="5112097"/>
          </a:xfrm>
        </p:spPr>
        <p:txBody>
          <a:bodyPr/>
          <a:lstStyle/>
          <a:p>
            <a:pPr>
              <a:defRPr/>
            </a:pPr>
            <a:r>
              <a:rPr lang="en-US" dirty="0"/>
              <a:t>Number of Input-/Output-Values to Custom Instruction</a:t>
            </a:r>
          </a:p>
          <a:p>
            <a:pPr lvl="1">
              <a:defRPr/>
            </a:pPr>
            <a:r>
              <a:rPr lang="en-US" dirty="0"/>
              <a:t>Limited by register file, e.g. 4 read and 2 write ports</a:t>
            </a:r>
          </a:p>
          <a:p>
            <a:pPr>
              <a:defRPr/>
            </a:pPr>
            <a:r>
              <a:rPr lang="en-US" dirty="0"/>
              <a:t>‘Forbidden Nodes’, e.g. Load/Store</a:t>
            </a:r>
          </a:p>
          <a:p>
            <a:pPr>
              <a:defRPr/>
            </a:pPr>
            <a:r>
              <a:rPr lang="en-US" dirty="0"/>
              <a:t>Convex Graph</a:t>
            </a:r>
          </a:p>
          <a:p>
            <a:pPr>
              <a:defRPr/>
            </a:pPr>
            <a:r>
              <a:rPr lang="en-US" dirty="0"/>
              <a:t>Limited Frequency, Area, Power, and/or Energy Budget</a:t>
            </a:r>
          </a:p>
          <a:p>
            <a:pPr lvl="1">
              <a:defRPr/>
            </a:pPr>
            <a:r>
              <a:rPr lang="en-US" dirty="0"/>
              <a:t>An ASIP that consumes more power may consume less energy, if the application terminates much earlier</a:t>
            </a:r>
          </a:p>
        </p:txBody>
      </p:sp>
      <p:sp>
        <p:nvSpPr>
          <p:cNvPr id="9" name="AutoShape 13"/>
          <p:cNvSpPr>
            <a:spLocks noChangeArrowheads="1"/>
          </p:cNvSpPr>
          <p:nvPr/>
        </p:nvSpPr>
        <p:spPr bwMode="auto">
          <a:xfrm>
            <a:off x="6617927" y="2252341"/>
            <a:ext cx="381000" cy="38100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chemeClr val="tx2">
                  <a:lumMod val="60000"/>
                  <a:lumOff val="40000"/>
                </a:schemeClr>
              </a:gs>
              <a:gs pos="100000">
                <a:schemeClr val="accent1">
                  <a:lumMod val="75000"/>
                </a:schemeClr>
              </a:gs>
            </a:gsLst>
            <a:path path="rect">
              <a:fillToRect r="100000" b="100000"/>
            </a:path>
          </a:gradFill>
          <a:ln w="12700" algn="ctr">
            <a:noFill/>
            <a:round/>
            <a:headEnd type="none" w="sm" len="sm"/>
            <a:tailEnd type="none" w="sm" len="sm"/>
          </a:ln>
          <a:effectLst/>
          <a:scene3d>
            <a:camera prst="orthographicFront"/>
            <a:lightRig rig="threePt" dir="t">
              <a:rot lat="0" lon="0" rev="0"/>
            </a:lightRig>
          </a:scene3d>
          <a:sp3d prstMaterial="matte">
            <a:bevelT w="38100" h="38100" prst="relaxedInset"/>
          </a:sp3d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13" name="AutoShape 13"/>
          <p:cNvSpPr>
            <a:spLocks noChangeArrowheads="1"/>
          </p:cNvSpPr>
          <p:nvPr/>
        </p:nvSpPr>
        <p:spPr bwMode="auto">
          <a:xfrm>
            <a:off x="6998565" y="1376041"/>
            <a:ext cx="381000" cy="38100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chemeClr val="tx2">
                  <a:lumMod val="60000"/>
                  <a:lumOff val="40000"/>
                </a:schemeClr>
              </a:gs>
              <a:gs pos="100000">
                <a:schemeClr val="accent1">
                  <a:lumMod val="75000"/>
                </a:schemeClr>
              </a:gs>
            </a:gsLst>
            <a:path path="rect">
              <a:fillToRect r="100000" b="100000"/>
            </a:path>
          </a:gradFill>
          <a:ln w="12700" algn="ctr">
            <a:noFill/>
            <a:round/>
            <a:headEnd type="none" w="sm" len="sm"/>
            <a:tailEnd type="none" w="sm" len="sm"/>
          </a:ln>
          <a:effectLst/>
          <a:scene3d>
            <a:camera prst="orthographicFront"/>
            <a:lightRig rig="threePt" dir="t">
              <a:rot lat="0" lon="0" rev="0"/>
            </a:lightRig>
          </a:scene3d>
          <a:sp3d prstMaterial="matte">
            <a:bevelT w="38100" h="38100" prst="relaxedInset"/>
          </a:sp3d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14" name="AutoShape 13"/>
          <p:cNvSpPr>
            <a:spLocks noChangeArrowheads="1"/>
          </p:cNvSpPr>
          <p:nvPr/>
        </p:nvSpPr>
        <p:spPr bwMode="auto">
          <a:xfrm>
            <a:off x="6999721" y="3014341"/>
            <a:ext cx="381000" cy="38100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chemeClr val="tx2">
                  <a:lumMod val="60000"/>
                  <a:lumOff val="40000"/>
                </a:schemeClr>
              </a:gs>
              <a:gs pos="100000">
                <a:schemeClr val="accent1">
                  <a:lumMod val="75000"/>
                </a:schemeClr>
              </a:gs>
            </a:gsLst>
            <a:path path="rect">
              <a:fillToRect r="100000" b="100000"/>
            </a:path>
          </a:gradFill>
          <a:ln w="12700" algn="ctr">
            <a:noFill/>
            <a:round/>
            <a:headEnd type="none" w="sm" len="sm"/>
            <a:tailEnd type="none" w="sm" len="sm"/>
          </a:ln>
          <a:effectLst/>
          <a:scene3d>
            <a:camera prst="orthographicFront"/>
            <a:lightRig rig="threePt" dir="t">
              <a:rot lat="0" lon="0" rev="0"/>
            </a:lightRig>
          </a:scene3d>
          <a:sp3d prstMaterial="matte">
            <a:bevelT w="38100" h="38100" prst="relaxedInset"/>
          </a:sp3d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15" name="AutoShape 13"/>
          <p:cNvSpPr>
            <a:spLocks noChangeArrowheads="1"/>
          </p:cNvSpPr>
          <p:nvPr/>
        </p:nvSpPr>
        <p:spPr bwMode="auto">
          <a:xfrm>
            <a:off x="7571221" y="2099941"/>
            <a:ext cx="381000" cy="38100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chemeClr val="tx2">
                  <a:lumMod val="60000"/>
                  <a:lumOff val="40000"/>
                </a:schemeClr>
              </a:gs>
              <a:gs pos="100000">
                <a:schemeClr val="accent1">
                  <a:lumMod val="75000"/>
                </a:schemeClr>
              </a:gs>
            </a:gsLst>
            <a:path path="rect">
              <a:fillToRect r="100000" b="100000"/>
            </a:path>
          </a:gradFill>
          <a:ln w="12700" algn="ctr">
            <a:noFill/>
            <a:round/>
            <a:headEnd type="none" w="sm" len="sm"/>
            <a:tailEnd type="none" w="sm" len="sm"/>
          </a:ln>
          <a:effectLst/>
          <a:scene3d>
            <a:camera prst="orthographicFront"/>
            <a:lightRig rig="threePt" dir="t">
              <a:rot lat="0" lon="0" rev="0"/>
            </a:lightRig>
          </a:scene3d>
          <a:sp3d prstMaterial="matte">
            <a:bevelT w="38100" h="38100" prst="relaxedInset"/>
          </a:sp3d>
        </p:spPr>
        <p:txBody>
          <a:bodyPr wrap="none" lIns="0" rIns="0" anchor="ctr"/>
          <a:lstStyle/>
          <a:p>
            <a:pPr>
              <a:defRPr/>
            </a:pPr>
            <a:r>
              <a:rPr lang="de-DE" sz="1000" b="1" dirty="0" err="1">
                <a:solidFill>
                  <a:srgbClr val="000000"/>
                </a:solidFill>
              </a:rPr>
              <a:t>load</a:t>
            </a:r>
            <a:endParaRPr lang="en-US" sz="1000" b="1" dirty="0">
              <a:solidFill>
                <a:srgbClr val="000000"/>
              </a:solidFill>
            </a:endParaRPr>
          </a:p>
        </p:txBody>
      </p:sp>
      <p:sp>
        <p:nvSpPr>
          <p:cNvPr id="16" name="AutoShape 13"/>
          <p:cNvSpPr>
            <a:spLocks noChangeArrowheads="1"/>
          </p:cNvSpPr>
          <p:nvPr/>
        </p:nvSpPr>
        <p:spPr bwMode="auto">
          <a:xfrm>
            <a:off x="5666221" y="1718941"/>
            <a:ext cx="381000" cy="38100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chemeClr val="tx2">
                  <a:lumMod val="60000"/>
                  <a:lumOff val="40000"/>
                </a:schemeClr>
              </a:gs>
              <a:gs pos="100000">
                <a:schemeClr val="accent1">
                  <a:lumMod val="75000"/>
                </a:schemeClr>
              </a:gs>
            </a:gsLst>
            <a:path path="rect">
              <a:fillToRect r="100000" b="100000"/>
            </a:path>
          </a:gradFill>
          <a:ln w="12700" algn="ctr">
            <a:noFill/>
            <a:round/>
            <a:headEnd type="none" w="sm" len="sm"/>
            <a:tailEnd type="none" w="sm" len="sm"/>
          </a:ln>
          <a:effectLst/>
          <a:scene3d>
            <a:camera prst="orthographicFront"/>
            <a:lightRig rig="threePt" dir="t">
              <a:rot lat="0" lon="0" rev="0"/>
            </a:lightRig>
          </a:scene3d>
          <a:sp3d prstMaterial="matte">
            <a:bevelT w="38100" h="38100" prst="relaxedInset"/>
          </a:sp3d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17" name="AutoShape 13"/>
          <p:cNvSpPr>
            <a:spLocks noChangeArrowheads="1"/>
          </p:cNvSpPr>
          <p:nvPr/>
        </p:nvSpPr>
        <p:spPr bwMode="auto">
          <a:xfrm>
            <a:off x="5285221" y="2633341"/>
            <a:ext cx="381000" cy="38100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chemeClr val="tx2">
                  <a:lumMod val="60000"/>
                  <a:lumOff val="40000"/>
                </a:schemeClr>
              </a:gs>
              <a:gs pos="100000">
                <a:schemeClr val="accent1">
                  <a:lumMod val="75000"/>
                </a:schemeClr>
              </a:gs>
            </a:gsLst>
            <a:path path="rect">
              <a:fillToRect r="100000" b="100000"/>
            </a:path>
          </a:gradFill>
          <a:ln w="12700" algn="ctr">
            <a:noFill/>
            <a:round/>
            <a:headEnd type="none" w="sm" len="sm"/>
            <a:tailEnd type="none" w="sm" len="sm"/>
          </a:ln>
          <a:effectLst/>
          <a:scene3d>
            <a:camera prst="orthographicFront"/>
            <a:lightRig rig="threePt" dir="t">
              <a:rot lat="0" lon="0" rev="0"/>
            </a:lightRig>
          </a:scene3d>
          <a:sp3d prstMaterial="matte">
            <a:bevelT w="38100" h="38100" prst="relaxedInset"/>
          </a:sp3d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18" name="AutoShape 13"/>
          <p:cNvSpPr>
            <a:spLocks noChangeArrowheads="1"/>
          </p:cNvSpPr>
          <p:nvPr/>
        </p:nvSpPr>
        <p:spPr bwMode="auto">
          <a:xfrm>
            <a:off x="5666221" y="4309741"/>
            <a:ext cx="381000" cy="38100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chemeClr val="tx2">
                  <a:lumMod val="60000"/>
                  <a:lumOff val="40000"/>
                </a:schemeClr>
              </a:gs>
              <a:gs pos="100000">
                <a:schemeClr val="accent1">
                  <a:lumMod val="75000"/>
                </a:schemeClr>
              </a:gs>
            </a:gsLst>
            <a:path path="rect">
              <a:fillToRect r="100000" b="100000"/>
            </a:path>
          </a:gradFill>
          <a:ln w="12700" algn="ctr">
            <a:noFill/>
            <a:round/>
            <a:headEnd type="none" w="sm" len="sm"/>
            <a:tailEnd type="none" w="sm" len="sm"/>
          </a:ln>
          <a:effectLst/>
          <a:scene3d>
            <a:camera prst="orthographicFront"/>
            <a:lightRig rig="threePt" dir="t">
              <a:rot lat="0" lon="0" rev="0"/>
            </a:lightRig>
          </a:scene3d>
          <a:sp3d prstMaterial="matte">
            <a:bevelT w="38100" h="38100" prst="relaxedInset"/>
          </a:sp3d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19" name="AutoShape 13"/>
          <p:cNvSpPr>
            <a:spLocks noChangeArrowheads="1"/>
          </p:cNvSpPr>
          <p:nvPr/>
        </p:nvSpPr>
        <p:spPr bwMode="auto">
          <a:xfrm>
            <a:off x="5855927" y="2672235"/>
            <a:ext cx="381000" cy="38100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chemeClr val="tx2">
                  <a:lumMod val="60000"/>
                  <a:lumOff val="40000"/>
                </a:schemeClr>
              </a:gs>
              <a:gs pos="100000">
                <a:schemeClr val="accent1">
                  <a:lumMod val="75000"/>
                </a:schemeClr>
              </a:gs>
            </a:gsLst>
            <a:path path="rect">
              <a:fillToRect r="100000" b="100000"/>
            </a:path>
          </a:gradFill>
          <a:ln w="12700" algn="ctr">
            <a:noFill/>
            <a:round/>
            <a:headEnd type="none" w="sm" len="sm"/>
            <a:tailEnd type="none" w="sm" len="sm"/>
          </a:ln>
          <a:effectLst/>
          <a:scene3d>
            <a:camera prst="orthographicFront"/>
            <a:lightRig rig="threePt" dir="t">
              <a:rot lat="0" lon="0" rev="0"/>
            </a:lightRig>
          </a:scene3d>
          <a:sp3d prstMaterial="matte">
            <a:bevelT w="38100" h="38100" prst="relaxedInset"/>
          </a:sp3d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20" name="AutoShape 13"/>
          <p:cNvSpPr>
            <a:spLocks noChangeArrowheads="1"/>
          </p:cNvSpPr>
          <p:nvPr/>
        </p:nvSpPr>
        <p:spPr bwMode="auto">
          <a:xfrm>
            <a:off x="6427427" y="5452741"/>
            <a:ext cx="381000" cy="38100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chemeClr val="tx2">
                  <a:lumMod val="60000"/>
                  <a:lumOff val="40000"/>
                </a:schemeClr>
              </a:gs>
              <a:gs pos="100000">
                <a:schemeClr val="accent1">
                  <a:lumMod val="75000"/>
                </a:schemeClr>
              </a:gs>
            </a:gsLst>
            <a:path path="rect">
              <a:fillToRect r="100000" b="100000"/>
            </a:path>
          </a:gradFill>
          <a:ln w="12700" algn="ctr">
            <a:noFill/>
            <a:round/>
            <a:headEnd type="none" w="sm" len="sm"/>
            <a:tailEnd type="none" w="sm" len="sm"/>
          </a:ln>
          <a:effectLst/>
          <a:scene3d>
            <a:camera prst="orthographicFront"/>
            <a:lightRig rig="threePt" dir="t">
              <a:rot lat="0" lon="0" rev="0"/>
            </a:lightRig>
          </a:scene3d>
          <a:sp3d prstMaterial="matte">
            <a:bevelT w="38100" h="38100" prst="relaxedInset"/>
          </a:sp3d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21" name="AutoShape 13"/>
          <p:cNvSpPr>
            <a:spLocks noChangeArrowheads="1"/>
          </p:cNvSpPr>
          <p:nvPr/>
        </p:nvSpPr>
        <p:spPr bwMode="auto">
          <a:xfrm>
            <a:off x="6427427" y="3205635"/>
            <a:ext cx="381000" cy="38100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chemeClr val="tx2">
                  <a:lumMod val="60000"/>
                  <a:lumOff val="40000"/>
                </a:schemeClr>
              </a:gs>
              <a:gs pos="100000">
                <a:schemeClr val="accent1">
                  <a:lumMod val="75000"/>
                </a:schemeClr>
              </a:gs>
            </a:gsLst>
            <a:path path="rect">
              <a:fillToRect r="100000" b="100000"/>
            </a:path>
          </a:gradFill>
          <a:ln w="12700" algn="ctr">
            <a:noFill/>
            <a:round/>
            <a:headEnd type="none" w="sm" len="sm"/>
            <a:tailEnd type="none" w="sm" len="sm"/>
          </a:ln>
          <a:effectLst/>
          <a:scene3d>
            <a:camera prst="orthographicFront"/>
            <a:lightRig rig="threePt" dir="t">
              <a:rot lat="0" lon="0" rev="0"/>
            </a:lightRig>
          </a:scene3d>
          <a:sp3d prstMaterial="matte">
            <a:bevelT w="38100" h="38100" prst="relaxedInset"/>
          </a:sp3d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22" name="AutoShape 13"/>
          <p:cNvSpPr>
            <a:spLocks noChangeArrowheads="1"/>
          </p:cNvSpPr>
          <p:nvPr/>
        </p:nvSpPr>
        <p:spPr bwMode="auto">
          <a:xfrm>
            <a:off x="6809221" y="4881241"/>
            <a:ext cx="381000" cy="38100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chemeClr val="tx2">
                  <a:lumMod val="60000"/>
                  <a:lumOff val="40000"/>
                </a:schemeClr>
              </a:gs>
              <a:gs pos="100000">
                <a:schemeClr val="accent1">
                  <a:lumMod val="75000"/>
                </a:schemeClr>
              </a:gs>
            </a:gsLst>
            <a:path path="rect">
              <a:fillToRect r="100000" b="100000"/>
            </a:path>
          </a:gradFill>
          <a:ln w="12700" algn="ctr">
            <a:noFill/>
            <a:round/>
            <a:headEnd type="none" w="sm" len="sm"/>
            <a:tailEnd type="none" w="sm" len="sm"/>
          </a:ln>
          <a:effectLst/>
          <a:scene3d>
            <a:camera prst="orthographicFront"/>
            <a:lightRig rig="threePt" dir="t">
              <a:rot lat="0" lon="0" rev="0"/>
            </a:lightRig>
          </a:scene3d>
          <a:sp3d prstMaterial="matte">
            <a:bevelT w="38100" h="38100" prst="relaxedInset"/>
          </a:sp3d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23" name="AutoShape 13"/>
          <p:cNvSpPr>
            <a:spLocks noChangeArrowheads="1"/>
          </p:cNvSpPr>
          <p:nvPr/>
        </p:nvSpPr>
        <p:spPr bwMode="auto">
          <a:xfrm>
            <a:off x="7190221" y="4157341"/>
            <a:ext cx="381000" cy="38100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chemeClr val="tx2">
                  <a:lumMod val="60000"/>
                  <a:lumOff val="40000"/>
                </a:schemeClr>
              </a:gs>
              <a:gs pos="100000">
                <a:schemeClr val="accent1">
                  <a:lumMod val="75000"/>
                </a:schemeClr>
              </a:gs>
            </a:gsLst>
            <a:path path="rect">
              <a:fillToRect r="100000" b="100000"/>
            </a:path>
          </a:gradFill>
          <a:ln w="12700" algn="ctr">
            <a:noFill/>
            <a:round/>
            <a:headEnd type="none" w="sm" len="sm"/>
            <a:tailEnd type="none" w="sm" len="sm"/>
          </a:ln>
          <a:effectLst/>
          <a:scene3d>
            <a:camera prst="orthographicFront"/>
            <a:lightRig rig="threePt" dir="t">
              <a:rot lat="0" lon="0" rev="0"/>
            </a:lightRig>
          </a:scene3d>
          <a:sp3d prstMaterial="matte">
            <a:bevelT w="38100" h="38100" prst="relaxedInset"/>
          </a:sp3d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24" name="AutoShape 13"/>
          <p:cNvSpPr>
            <a:spLocks noChangeArrowheads="1"/>
          </p:cNvSpPr>
          <p:nvPr/>
        </p:nvSpPr>
        <p:spPr bwMode="auto">
          <a:xfrm>
            <a:off x="7571221" y="3585841"/>
            <a:ext cx="381000" cy="38100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chemeClr val="tx2">
                  <a:lumMod val="60000"/>
                  <a:lumOff val="40000"/>
                </a:schemeClr>
              </a:gs>
              <a:gs pos="100000">
                <a:schemeClr val="accent1">
                  <a:lumMod val="75000"/>
                </a:schemeClr>
              </a:gs>
            </a:gsLst>
            <a:path path="rect">
              <a:fillToRect r="100000" b="100000"/>
            </a:path>
          </a:gradFill>
          <a:ln w="12700" algn="ctr">
            <a:noFill/>
            <a:round/>
            <a:headEnd type="none" w="sm" len="sm"/>
            <a:tailEnd type="none" w="sm" len="sm"/>
          </a:ln>
          <a:effectLst/>
          <a:scene3d>
            <a:camera prst="orthographicFront"/>
            <a:lightRig rig="threePt" dir="t">
              <a:rot lat="0" lon="0" rev="0"/>
            </a:lightRig>
          </a:scene3d>
          <a:sp3d prstMaterial="matte">
            <a:bevelT w="38100" h="38100" prst="relaxedInset"/>
          </a:sp3d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25" name="AutoShape 13"/>
          <p:cNvSpPr>
            <a:spLocks noChangeArrowheads="1"/>
          </p:cNvSpPr>
          <p:nvPr/>
        </p:nvSpPr>
        <p:spPr bwMode="auto">
          <a:xfrm>
            <a:off x="7952221" y="2823841"/>
            <a:ext cx="381000" cy="38100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chemeClr val="tx2">
                  <a:lumMod val="60000"/>
                  <a:lumOff val="40000"/>
                </a:schemeClr>
              </a:gs>
              <a:gs pos="100000">
                <a:schemeClr val="accent1">
                  <a:lumMod val="75000"/>
                </a:schemeClr>
              </a:gs>
            </a:gsLst>
            <a:path path="rect">
              <a:fillToRect r="100000" b="100000"/>
            </a:path>
          </a:gradFill>
          <a:ln w="12700" algn="ctr">
            <a:noFill/>
            <a:round/>
            <a:headEnd type="none" w="sm" len="sm"/>
            <a:tailEnd type="none" w="sm" len="sm"/>
          </a:ln>
          <a:effectLst/>
          <a:scene3d>
            <a:camera prst="orthographicFront"/>
            <a:lightRig rig="threePt" dir="t">
              <a:rot lat="0" lon="0" rev="0"/>
            </a:lightRig>
          </a:scene3d>
          <a:sp3d prstMaterial="matte">
            <a:bevelT w="38100" h="38100" prst="relaxedInset"/>
          </a:sp3d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26" name="AutoShape 13"/>
          <p:cNvSpPr>
            <a:spLocks noChangeArrowheads="1"/>
          </p:cNvSpPr>
          <p:nvPr/>
        </p:nvSpPr>
        <p:spPr bwMode="auto">
          <a:xfrm>
            <a:off x="7952221" y="4538341"/>
            <a:ext cx="381000" cy="38100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chemeClr val="tx2">
                  <a:lumMod val="60000"/>
                  <a:lumOff val="40000"/>
                </a:schemeClr>
              </a:gs>
              <a:gs pos="100000">
                <a:schemeClr val="accent1">
                  <a:lumMod val="75000"/>
                </a:schemeClr>
              </a:gs>
            </a:gsLst>
            <a:path path="rect">
              <a:fillToRect r="100000" b="100000"/>
            </a:path>
          </a:gradFill>
          <a:ln w="12700" algn="ctr">
            <a:noFill/>
            <a:round/>
            <a:headEnd type="none" w="sm" len="sm"/>
            <a:tailEnd type="none" w="sm" len="sm"/>
          </a:ln>
          <a:effectLst/>
          <a:scene3d>
            <a:camera prst="orthographicFront"/>
            <a:lightRig rig="threePt" dir="t">
              <a:rot lat="0" lon="0" rev="0"/>
            </a:lightRig>
          </a:scene3d>
          <a:sp3d prstMaterial="matte">
            <a:bevelT w="38100" h="38100" prst="relaxedInset"/>
          </a:sp3d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27" name="AutoShape 13"/>
          <p:cNvSpPr>
            <a:spLocks noChangeArrowheads="1"/>
          </p:cNvSpPr>
          <p:nvPr/>
        </p:nvSpPr>
        <p:spPr bwMode="auto">
          <a:xfrm>
            <a:off x="5132821" y="3585841"/>
            <a:ext cx="381000" cy="38100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chemeClr val="tx2">
                  <a:lumMod val="60000"/>
                  <a:lumOff val="40000"/>
                </a:schemeClr>
              </a:gs>
              <a:gs pos="100000">
                <a:schemeClr val="accent1">
                  <a:lumMod val="75000"/>
                </a:schemeClr>
              </a:gs>
            </a:gsLst>
            <a:path path="rect">
              <a:fillToRect r="100000" b="100000"/>
            </a:path>
          </a:gradFill>
          <a:ln w="12700" algn="ctr">
            <a:noFill/>
            <a:round/>
            <a:headEnd type="none" w="sm" len="sm"/>
            <a:tailEnd type="none" w="sm" len="sm"/>
          </a:ln>
          <a:effectLst/>
          <a:scene3d>
            <a:camera prst="orthographicFront"/>
            <a:lightRig rig="threePt" dir="t">
              <a:rot lat="0" lon="0" rev="0"/>
            </a:lightRig>
          </a:scene3d>
          <a:sp3d prstMaterial="matte">
            <a:bevelT w="38100" h="38100" prst="relaxedInset"/>
          </a:sp3d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cxnSp>
        <p:nvCxnSpPr>
          <p:cNvPr id="13379" name="Straight Arrow Connector 28"/>
          <p:cNvCxnSpPr>
            <a:cxnSpLocks noChangeShapeType="1"/>
          </p:cNvCxnSpPr>
          <p:nvPr/>
        </p:nvCxnSpPr>
        <p:spPr bwMode="auto">
          <a:xfrm rot="16200000" flipH="1">
            <a:off x="4650221" y="1808634"/>
            <a:ext cx="1649413" cy="1587"/>
          </a:xfrm>
          <a:prstGeom prst="straightConnector1">
            <a:avLst/>
          </a:prstGeom>
          <a:noFill/>
          <a:ln w="12700" algn="ctr">
            <a:solidFill>
              <a:srgbClr val="000000"/>
            </a:solidFill>
            <a:round/>
            <a:headEnd type="none" w="sm" len="sm"/>
            <a:tailEnd type="arrow" w="med" len="med"/>
          </a:ln>
        </p:spPr>
      </p:cxnSp>
      <p:cxnSp>
        <p:nvCxnSpPr>
          <p:cNvPr id="13380" name="Straight Arrow Connector 30"/>
          <p:cNvCxnSpPr>
            <a:cxnSpLocks noChangeShapeType="1"/>
          </p:cNvCxnSpPr>
          <p:nvPr/>
        </p:nvCxnSpPr>
        <p:spPr bwMode="auto">
          <a:xfrm>
            <a:off x="6002771" y="2038821"/>
            <a:ext cx="614363" cy="404813"/>
          </a:xfrm>
          <a:prstGeom prst="straightConnector1">
            <a:avLst/>
          </a:prstGeom>
          <a:noFill/>
          <a:ln w="12700" algn="ctr">
            <a:solidFill>
              <a:srgbClr val="000000"/>
            </a:solidFill>
            <a:round/>
            <a:headEnd type="none" w="sm" len="sm"/>
            <a:tailEnd type="arrow" w="med" len="med"/>
          </a:ln>
        </p:spPr>
      </p:cxnSp>
      <p:cxnSp>
        <p:nvCxnSpPr>
          <p:cNvPr id="13381" name="Straight Arrow Connector 34"/>
          <p:cNvCxnSpPr>
            <a:cxnSpLocks noChangeShapeType="1"/>
          </p:cNvCxnSpPr>
          <p:nvPr/>
        </p:nvCxnSpPr>
        <p:spPr bwMode="auto">
          <a:xfrm rot="16200000" flipH="1">
            <a:off x="7246578" y="1769740"/>
            <a:ext cx="433387" cy="314325"/>
          </a:xfrm>
          <a:prstGeom prst="straightConnector1">
            <a:avLst/>
          </a:prstGeom>
          <a:noFill/>
          <a:ln w="12700" algn="ctr">
            <a:solidFill>
              <a:srgbClr val="000000"/>
            </a:solidFill>
            <a:round/>
            <a:headEnd type="none" w="sm" len="sm"/>
            <a:tailEnd type="arrow" w="med" len="med"/>
          </a:ln>
        </p:spPr>
      </p:cxnSp>
      <p:cxnSp>
        <p:nvCxnSpPr>
          <p:cNvPr id="13382" name="Straight Arrow Connector 36"/>
          <p:cNvCxnSpPr>
            <a:cxnSpLocks noChangeShapeType="1"/>
          </p:cNvCxnSpPr>
          <p:nvPr/>
        </p:nvCxnSpPr>
        <p:spPr bwMode="auto">
          <a:xfrm rot="16200000" flipH="1">
            <a:off x="7767277" y="2541265"/>
            <a:ext cx="388938" cy="203200"/>
          </a:xfrm>
          <a:prstGeom prst="straightConnector1">
            <a:avLst/>
          </a:prstGeom>
          <a:noFill/>
          <a:ln w="12700" algn="ctr">
            <a:solidFill>
              <a:srgbClr val="000000"/>
            </a:solidFill>
            <a:round/>
            <a:headEnd type="none" w="sm" len="sm"/>
            <a:tailEnd type="arrow" w="med" len="med"/>
          </a:ln>
        </p:spPr>
      </p:cxnSp>
      <p:cxnSp>
        <p:nvCxnSpPr>
          <p:cNvPr id="13383" name="Straight Arrow Connector 39"/>
          <p:cNvCxnSpPr>
            <a:cxnSpLocks noChangeShapeType="1"/>
          </p:cNvCxnSpPr>
          <p:nvPr/>
        </p:nvCxnSpPr>
        <p:spPr bwMode="auto">
          <a:xfrm rot="5400000">
            <a:off x="7802202" y="3281041"/>
            <a:ext cx="415925" cy="265112"/>
          </a:xfrm>
          <a:prstGeom prst="straightConnector1">
            <a:avLst/>
          </a:prstGeom>
          <a:noFill/>
          <a:ln w="12700" algn="ctr">
            <a:solidFill>
              <a:srgbClr val="000000"/>
            </a:solidFill>
            <a:round/>
            <a:headEnd type="none" w="sm" len="sm"/>
            <a:tailEnd type="arrow" w="med" len="med"/>
          </a:ln>
        </p:spPr>
      </p:cxnSp>
      <p:cxnSp>
        <p:nvCxnSpPr>
          <p:cNvPr id="13384" name="Straight Arrow Connector 43"/>
          <p:cNvCxnSpPr>
            <a:cxnSpLocks noChangeShapeType="1"/>
          </p:cNvCxnSpPr>
          <p:nvPr/>
        </p:nvCxnSpPr>
        <p:spPr bwMode="auto">
          <a:xfrm rot="16200000" flipH="1">
            <a:off x="6904471" y="3681884"/>
            <a:ext cx="762000" cy="190500"/>
          </a:xfrm>
          <a:prstGeom prst="straightConnector1">
            <a:avLst/>
          </a:prstGeom>
          <a:noFill/>
          <a:ln w="12700" algn="ctr">
            <a:solidFill>
              <a:srgbClr val="000000"/>
            </a:solidFill>
            <a:round/>
            <a:headEnd type="none" w="sm" len="sm"/>
            <a:tailEnd type="arrow" w="med" len="med"/>
          </a:ln>
        </p:spPr>
      </p:cxnSp>
      <p:cxnSp>
        <p:nvCxnSpPr>
          <p:cNvPr id="13385" name="Straight Arrow Connector 45"/>
          <p:cNvCxnSpPr>
            <a:cxnSpLocks noChangeShapeType="1"/>
          </p:cNvCxnSpPr>
          <p:nvPr/>
        </p:nvCxnSpPr>
        <p:spPr bwMode="auto">
          <a:xfrm rot="16200000" flipH="1">
            <a:off x="7310077" y="3349303"/>
            <a:ext cx="314325" cy="287338"/>
          </a:xfrm>
          <a:prstGeom prst="straightConnector1">
            <a:avLst/>
          </a:prstGeom>
          <a:noFill/>
          <a:ln w="12700" algn="ctr">
            <a:solidFill>
              <a:srgbClr val="000000"/>
            </a:solidFill>
            <a:round/>
            <a:headEnd type="none" w="sm" len="sm"/>
            <a:tailEnd type="arrow" w="med" len="med"/>
          </a:ln>
        </p:spPr>
      </p:cxnSp>
      <p:cxnSp>
        <p:nvCxnSpPr>
          <p:cNvPr id="13386" name="Straight Arrow Connector 47"/>
          <p:cNvCxnSpPr>
            <a:cxnSpLocks noChangeShapeType="1"/>
          </p:cNvCxnSpPr>
          <p:nvPr/>
        </p:nvCxnSpPr>
        <p:spPr bwMode="auto">
          <a:xfrm rot="16200000" flipH="1">
            <a:off x="7656946" y="4129559"/>
            <a:ext cx="590550" cy="241300"/>
          </a:xfrm>
          <a:prstGeom prst="straightConnector1">
            <a:avLst/>
          </a:prstGeom>
          <a:noFill/>
          <a:ln w="12700" algn="ctr">
            <a:solidFill>
              <a:srgbClr val="000000"/>
            </a:solidFill>
            <a:round/>
            <a:headEnd type="none" w="sm" len="sm"/>
            <a:tailEnd type="arrow" w="med" len="med"/>
          </a:ln>
        </p:spPr>
      </p:cxnSp>
      <p:cxnSp>
        <p:nvCxnSpPr>
          <p:cNvPr id="13387" name="Straight Arrow Connector 49"/>
          <p:cNvCxnSpPr>
            <a:cxnSpLocks noChangeShapeType="1"/>
          </p:cNvCxnSpPr>
          <p:nvPr/>
        </p:nvCxnSpPr>
        <p:spPr bwMode="auto">
          <a:xfrm rot="10800000" flipV="1">
            <a:off x="7190221" y="4729634"/>
            <a:ext cx="762000" cy="342900"/>
          </a:xfrm>
          <a:prstGeom prst="straightConnector1">
            <a:avLst/>
          </a:prstGeom>
          <a:noFill/>
          <a:ln w="12700" algn="ctr">
            <a:solidFill>
              <a:srgbClr val="000000"/>
            </a:solidFill>
            <a:round/>
            <a:headEnd type="none" w="sm" len="sm"/>
            <a:tailEnd type="arrow" w="med" len="med"/>
          </a:ln>
        </p:spPr>
      </p:cxnSp>
      <p:cxnSp>
        <p:nvCxnSpPr>
          <p:cNvPr id="13388" name="Straight Arrow Connector 52"/>
          <p:cNvCxnSpPr>
            <a:cxnSpLocks noChangeShapeType="1"/>
          </p:cNvCxnSpPr>
          <p:nvPr/>
        </p:nvCxnSpPr>
        <p:spPr bwMode="auto">
          <a:xfrm rot="5400000">
            <a:off x="6947334" y="4551833"/>
            <a:ext cx="382588" cy="277813"/>
          </a:xfrm>
          <a:prstGeom prst="straightConnector1">
            <a:avLst/>
          </a:prstGeom>
          <a:noFill/>
          <a:ln w="12700" algn="ctr">
            <a:solidFill>
              <a:srgbClr val="000000"/>
            </a:solidFill>
            <a:round/>
            <a:headEnd type="none" w="sm" len="sm"/>
            <a:tailEnd type="arrow" w="med" len="med"/>
          </a:ln>
        </p:spPr>
      </p:cxnSp>
      <p:cxnSp>
        <p:nvCxnSpPr>
          <p:cNvPr id="13389" name="Straight Arrow Connector 54"/>
          <p:cNvCxnSpPr>
            <a:cxnSpLocks noChangeShapeType="1"/>
          </p:cNvCxnSpPr>
          <p:nvPr/>
        </p:nvCxnSpPr>
        <p:spPr bwMode="auto">
          <a:xfrm rot="5400000">
            <a:off x="6418696" y="2880197"/>
            <a:ext cx="600075" cy="82550"/>
          </a:xfrm>
          <a:prstGeom prst="straightConnector1">
            <a:avLst/>
          </a:prstGeom>
          <a:noFill/>
          <a:ln w="12700" algn="ctr">
            <a:solidFill>
              <a:srgbClr val="000000"/>
            </a:solidFill>
            <a:round/>
            <a:headEnd type="none" w="sm" len="sm"/>
            <a:tailEnd type="arrow" w="med" len="med"/>
          </a:ln>
        </p:spPr>
      </p:cxnSp>
      <p:cxnSp>
        <p:nvCxnSpPr>
          <p:cNvPr id="13390" name="Straight Arrow Connector 56"/>
          <p:cNvCxnSpPr>
            <a:cxnSpLocks noChangeShapeType="1"/>
          </p:cNvCxnSpPr>
          <p:nvPr/>
        </p:nvCxnSpPr>
        <p:spPr bwMode="auto">
          <a:xfrm rot="16200000" flipH="1">
            <a:off x="5665428" y="2292027"/>
            <a:ext cx="571500" cy="188913"/>
          </a:xfrm>
          <a:prstGeom prst="straightConnector1">
            <a:avLst/>
          </a:prstGeom>
          <a:noFill/>
          <a:ln w="12700" algn="ctr">
            <a:solidFill>
              <a:srgbClr val="000000"/>
            </a:solidFill>
            <a:round/>
            <a:headEnd type="none" w="sm" len="sm"/>
            <a:tailEnd type="arrow" w="med" len="med"/>
          </a:ln>
        </p:spPr>
      </p:cxnSp>
      <p:cxnSp>
        <p:nvCxnSpPr>
          <p:cNvPr id="13391" name="Straight Arrow Connector 60"/>
          <p:cNvCxnSpPr>
            <a:cxnSpLocks noChangeShapeType="1"/>
          </p:cNvCxnSpPr>
          <p:nvPr/>
        </p:nvCxnSpPr>
        <p:spPr bwMode="auto">
          <a:xfrm rot="16200000" flipH="1">
            <a:off x="5728134" y="4667721"/>
            <a:ext cx="1301750" cy="282575"/>
          </a:xfrm>
          <a:prstGeom prst="straightConnector1">
            <a:avLst/>
          </a:prstGeom>
          <a:noFill/>
          <a:ln w="12700" algn="ctr">
            <a:solidFill>
              <a:srgbClr val="000000"/>
            </a:solidFill>
            <a:round/>
            <a:headEnd type="none" w="sm" len="sm"/>
            <a:tailEnd type="arrow" w="med" len="med"/>
          </a:ln>
        </p:spPr>
      </p:cxnSp>
      <p:cxnSp>
        <p:nvCxnSpPr>
          <p:cNvPr id="13392" name="Straight Arrow Connector 62"/>
          <p:cNvCxnSpPr>
            <a:cxnSpLocks noChangeShapeType="1"/>
          </p:cNvCxnSpPr>
          <p:nvPr/>
        </p:nvCxnSpPr>
        <p:spPr bwMode="auto">
          <a:xfrm rot="5400000">
            <a:off x="5042333" y="3253259"/>
            <a:ext cx="614363" cy="52388"/>
          </a:xfrm>
          <a:prstGeom prst="straightConnector1">
            <a:avLst/>
          </a:prstGeom>
          <a:noFill/>
          <a:ln w="12700" algn="ctr">
            <a:solidFill>
              <a:srgbClr val="000000"/>
            </a:solidFill>
            <a:round/>
            <a:headEnd type="none" w="sm" len="sm"/>
            <a:tailEnd type="arrow" w="med" len="med"/>
          </a:ln>
        </p:spPr>
      </p:cxnSp>
      <p:cxnSp>
        <p:nvCxnSpPr>
          <p:cNvPr id="13393" name="Straight Arrow Connector 64"/>
          <p:cNvCxnSpPr>
            <a:cxnSpLocks noChangeShapeType="1"/>
          </p:cNvCxnSpPr>
          <p:nvPr/>
        </p:nvCxnSpPr>
        <p:spPr bwMode="auto">
          <a:xfrm rot="16200000" flipH="1">
            <a:off x="6993371" y="1181572"/>
            <a:ext cx="390525" cy="0"/>
          </a:xfrm>
          <a:prstGeom prst="straightConnector1">
            <a:avLst/>
          </a:prstGeom>
          <a:noFill/>
          <a:ln w="12700" algn="ctr">
            <a:solidFill>
              <a:srgbClr val="000000"/>
            </a:solidFill>
            <a:round/>
            <a:headEnd type="none" w="sm" len="sm"/>
            <a:tailEnd type="arrow" w="med" len="med"/>
          </a:ln>
        </p:spPr>
      </p:cxnSp>
      <p:cxnSp>
        <p:nvCxnSpPr>
          <p:cNvPr id="13394" name="Straight Arrow Connector 66"/>
          <p:cNvCxnSpPr>
            <a:cxnSpLocks noChangeShapeType="1"/>
          </p:cNvCxnSpPr>
          <p:nvPr/>
        </p:nvCxnSpPr>
        <p:spPr bwMode="auto">
          <a:xfrm rot="5400000">
            <a:off x="5490008" y="1351434"/>
            <a:ext cx="735013" cy="1588"/>
          </a:xfrm>
          <a:prstGeom prst="straightConnector1">
            <a:avLst/>
          </a:prstGeom>
          <a:noFill/>
          <a:ln w="12700" algn="ctr">
            <a:solidFill>
              <a:srgbClr val="000000"/>
            </a:solidFill>
            <a:round/>
            <a:headEnd type="none" w="sm" len="sm"/>
            <a:tailEnd type="arrow" w="med" len="med"/>
          </a:ln>
        </p:spPr>
      </p:cxnSp>
      <p:cxnSp>
        <p:nvCxnSpPr>
          <p:cNvPr id="13395" name="Straight Arrow Connector 69"/>
          <p:cNvCxnSpPr>
            <a:cxnSpLocks noChangeShapeType="1"/>
          </p:cNvCxnSpPr>
          <p:nvPr/>
        </p:nvCxnSpPr>
        <p:spPr bwMode="auto">
          <a:xfrm rot="16200000" flipH="1">
            <a:off x="5043921" y="3497734"/>
            <a:ext cx="1347788" cy="277812"/>
          </a:xfrm>
          <a:prstGeom prst="straightConnector1">
            <a:avLst/>
          </a:prstGeom>
          <a:noFill/>
          <a:ln w="12700" algn="ctr">
            <a:solidFill>
              <a:srgbClr val="000000"/>
            </a:solidFill>
            <a:round/>
            <a:headEnd type="none" w="sm" len="sm"/>
            <a:tailEnd type="arrow" w="med" len="med"/>
          </a:ln>
        </p:spPr>
      </p:cxnSp>
      <p:cxnSp>
        <p:nvCxnSpPr>
          <p:cNvPr id="13396" name="Straight Arrow Connector 71"/>
          <p:cNvCxnSpPr>
            <a:cxnSpLocks noChangeShapeType="1"/>
          </p:cNvCxnSpPr>
          <p:nvPr/>
        </p:nvCxnSpPr>
        <p:spPr bwMode="auto">
          <a:xfrm rot="5400000">
            <a:off x="5189971" y="5358284"/>
            <a:ext cx="1333500" cy="0"/>
          </a:xfrm>
          <a:prstGeom prst="straightConnector1">
            <a:avLst/>
          </a:prstGeom>
          <a:noFill/>
          <a:ln w="12700" algn="ctr">
            <a:solidFill>
              <a:srgbClr val="000000"/>
            </a:solidFill>
            <a:round/>
            <a:headEnd type="none" w="sm" len="sm"/>
            <a:tailEnd type="arrow" w="med" len="med"/>
          </a:ln>
        </p:spPr>
      </p:cxnSp>
      <p:cxnSp>
        <p:nvCxnSpPr>
          <p:cNvPr id="13397" name="Straight Arrow Connector 73"/>
          <p:cNvCxnSpPr>
            <a:cxnSpLocks noChangeShapeType="1"/>
          </p:cNvCxnSpPr>
          <p:nvPr/>
        </p:nvCxnSpPr>
        <p:spPr bwMode="auto">
          <a:xfrm rot="16200000" flipH="1">
            <a:off x="4295415" y="4995540"/>
            <a:ext cx="2057400" cy="1588"/>
          </a:xfrm>
          <a:prstGeom prst="straightConnector1">
            <a:avLst/>
          </a:prstGeom>
          <a:noFill/>
          <a:ln w="12700" algn="ctr">
            <a:solidFill>
              <a:srgbClr val="000000"/>
            </a:solidFill>
            <a:round/>
            <a:headEnd type="none" w="sm" len="sm"/>
            <a:tailEnd type="arrow" w="med" len="med"/>
          </a:ln>
        </p:spPr>
      </p:cxnSp>
      <p:cxnSp>
        <p:nvCxnSpPr>
          <p:cNvPr id="13398" name="Straight Arrow Connector 75"/>
          <p:cNvCxnSpPr>
            <a:cxnSpLocks noChangeShapeType="1"/>
          </p:cNvCxnSpPr>
          <p:nvPr/>
        </p:nvCxnSpPr>
        <p:spPr bwMode="auto">
          <a:xfrm>
            <a:off x="6188509" y="2999259"/>
            <a:ext cx="285750" cy="258762"/>
          </a:xfrm>
          <a:prstGeom prst="straightConnector1">
            <a:avLst/>
          </a:prstGeom>
          <a:noFill/>
          <a:ln w="12700" algn="ctr">
            <a:solidFill>
              <a:srgbClr val="000000"/>
            </a:solidFill>
            <a:round/>
            <a:headEnd type="none" w="sm" len="sm"/>
            <a:tailEnd type="arrow" w="med" len="med"/>
          </a:ln>
        </p:spPr>
      </p:cxnSp>
      <p:cxnSp>
        <p:nvCxnSpPr>
          <p:cNvPr id="13399" name="Straight Arrow Connector 77"/>
          <p:cNvCxnSpPr>
            <a:cxnSpLocks noChangeShapeType="1"/>
          </p:cNvCxnSpPr>
          <p:nvPr/>
        </p:nvCxnSpPr>
        <p:spPr bwMode="auto">
          <a:xfrm rot="5400000">
            <a:off x="6654440" y="5279703"/>
            <a:ext cx="241300" cy="138112"/>
          </a:xfrm>
          <a:prstGeom prst="straightConnector1">
            <a:avLst/>
          </a:prstGeom>
          <a:noFill/>
          <a:ln w="12700" algn="ctr">
            <a:solidFill>
              <a:srgbClr val="000000"/>
            </a:solidFill>
            <a:round/>
            <a:headEnd type="none" w="sm" len="sm"/>
            <a:tailEnd type="arrow" w="med" len="med"/>
          </a:ln>
        </p:spPr>
      </p:cxnSp>
      <p:cxnSp>
        <p:nvCxnSpPr>
          <p:cNvPr id="13400" name="Straight Arrow Connector 82"/>
          <p:cNvCxnSpPr>
            <a:cxnSpLocks noChangeShapeType="1"/>
          </p:cNvCxnSpPr>
          <p:nvPr/>
        </p:nvCxnSpPr>
        <p:spPr bwMode="auto">
          <a:xfrm rot="16200000" flipH="1">
            <a:off x="6489341" y="5962327"/>
            <a:ext cx="258762" cy="3175"/>
          </a:xfrm>
          <a:prstGeom prst="straightConnector1">
            <a:avLst/>
          </a:prstGeom>
          <a:noFill/>
          <a:ln w="12700" algn="ctr">
            <a:solidFill>
              <a:srgbClr val="000000"/>
            </a:solidFill>
            <a:round/>
            <a:headEnd type="none" w="sm" len="sm"/>
            <a:tailEnd type="arrow" w="med" len="med"/>
          </a:ln>
        </p:spPr>
      </p:cxnSp>
      <p:cxnSp>
        <p:nvCxnSpPr>
          <p:cNvPr id="13401" name="Straight Arrow Connector 84"/>
          <p:cNvCxnSpPr>
            <a:cxnSpLocks noChangeShapeType="1"/>
          </p:cNvCxnSpPr>
          <p:nvPr/>
        </p:nvCxnSpPr>
        <p:spPr bwMode="auto">
          <a:xfrm>
            <a:off x="6401234" y="4073996"/>
            <a:ext cx="788987" cy="274638"/>
          </a:xfrm>
          <a:prstGeom prst="straightConnector1">
            <a:avLst/>
          </a:prstGeom>
          <a:noFill/>
          <a:ln w="12700" algn="ctr">
            <a:solidFill>
              <a:srgbClr val="000000"/>
            </a:solidFill>
            <a:round/>
            <a:headEnd type="none" w="sm" len="sm"/>
            <a:tailEnd type="arrow" w="med" len="med"/>
          </a:ln>
        </p:spPr>
      </p:cxnSp>
      <p:sp>
        <p:nvSpPr>
          <p:cNvPr id="107" name="AutoShape 13"/>
          <p:cNvSpPr>
            <a:spLocks noChangeArrowheads="1"/>
          </p:cNvSpPr>
          <p:nvPr/>
        </p:nvSpPr>
        <p:spPr bwMode="auto">
          <a:xfrm>
            <a:off x="6047221" y="3776341"/>
            <a:ext cx="381000" cy="38100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chemeClr val="tx2">
                  <a:lumMod val="60000"/>
                  <a:lumOff val="40000"/>
                </a:schemeClr>
              </a:gs>
              <a:gs pos="100000">
                <a:schemeClr val="accent1">
                  <a:lumMod val="75000"/>
                </a:schemeClr>
              </a:gs>
            </a:gsLst>
            <a:path path="rect">
              <a:fillToRect r="100000" b="100000"/>
            </a:path>
          </a:gradFill>
          <a:ln w="12700" algn="ctr">
            <a:noFill/>
            <a:round/>
            <a:headEnd type="none" w="sm" len="sm"/>
            <a:tailEnd type="none" w="sm" len="sm"/>
          </a:ln>
          <a:effectLst/>
          <a:scene3d>
            <a:camera prst="orthographicFront"/>
            <a:lightRig rig="threePt" dir="t">
              <a:rot lat="0" lon="0" rev="0"/>
            </a:lightRig>
          </a:scene3d>
          <a:sp3d prstMaterial="matte">
            <a:bevelT w="38100" h="38100" prst="relaxedInset"/>
          </a:sp3d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cxnSp>
        <p:nvCxnSpPr>
          <p:cNvPr id="13405" name="Straight Arrow Connector 109"/>
          <p:cNvCxnSpPr>
            <a:cxnSpLocks noChangeShapeType="1"/>
          </p:cNvCxnSpPr>
          <p:nvPr/>
        </p:nvCxnSpPr>
        <p:spPr bwMode="auto">
          <a:xfrm rot="10800000" flipV="1">
            <a:off x="6237721" y="3539009"/>
            <a:ext cx="246063" cy="238125"/>
          </a:xfrm>
          <a:prstGeom prst="straightConnector1">
            <a:avLst/>
          </a:prstGeom>
          <a:noFill/>
          <a:ln w="12700" algn="ctr">
            <a:solidFill>
              <a:srgbClr val="000000"/>
            </a:solidFill>
            <a:round/>
            <a:headEnd type="none" w="sm" len="sm"/>
            <a:tailEnd type="arrow" w="med" len="med"/>
          </a:ln>
        </p:spPr>
      </p:cxnSp>
      <p:cxnSp>
        <p:nvCxnSpPr>
          <p:cNvPr id="13406" name="Straight Arrow Connector 121"/>
          <p:cNvCxnSpPr>
            <a:cxnSpLocks noChangeShapeType="1"/>
          </p:cNvCxnSpPr>
          <p:nvPr/>
        </p:nvCxnSpPr>
        <p:spPr bwMode="auto">
          <a:xfrm rot="16200000" flipH="1">
            <a:off x="6560778" y="2385690"/>
            <a:ext cx="1257300" cy="1587"/>
          </a:xfrm>
          <a:prstGeom prst="straightConnector1">
            <a:avLst/>
          </a:prstGeom>
          <a:noFill/>
          <a:ln w="12700" algn="ctr">
            <a:solidFill>
              <a:srgbClr val="000000"/>
            </a:solidFill>
            <a:round/>
            <a:headEnd type="none" w="sm" len="sm"/>
            <a:tailEnd type="arrow" w="med" len="med"/>
          </a:ln>
        </p:spPr>
      </p:cxnSp>
      <p:cxnSp>
        <p:nvCxnSpPr>
          <p:cNvPr id="13407" name="Straight Arrow Connector 124"/>
          <p:cNvCxnSpPr>
            <a:cxnSpLocks noChangeShapeType="1"/>
          </p:cNvCxnSpPr>
          <p:nvPr/>
        </p:nvCxnSpPr>
        <p:spPr bwMode="auto">
          <a:xfrm rot="5400000">
            <a:off x="6175015" y="1618928"/>
            <a:ext cx="1266825" cy="1587"/>
          </a:xfrm>
          <a:prstGeom prst="straightConnector1">
            <a:avLst/>
          </a:prstGeom>
          <a:noFill/>
          <a:ln w="12700" algn="ctr">
            <a:solidFill>
              <a:srgbClr val="000000"/>
            </a:solidFill>
            <a:round/>
            <a:headEnd type="none" w="sm" len="sm"/>
            <a:tailEnd type="arrow" w="med" len="med"/>
          </a:ln>
        </p:spPr>
      </p:cxnSp>
    </p:spTree>
    <p:extLst>
      <p:ext uri="{BB962C8B-B14F-4D97-AF65-F5344CB8AC3E}">
        <p14:creationId xmlns:p14="http://schemas.microsoft.com/office/powerpoint/2010/main" val="2485103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20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20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20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20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Important</a:t>
            </a:r>
            <a:r>
              <a:rPr lang="de-DE" dirty="0"/>
              <a:t> </a:t>
            </a:r>
            <a:r>
              <a:rPr lang="en-AU" dirty="0"/>
              <a:t>Documents</a:t>
            </a:r>
            <a:endParaRPr lang="en-GB" sz="1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3699" y="1818085"/>
            <a:ext cx="8356600" cy="4275211"/>
          </a:xfrm>
        </p:spPr>
        <p:txBody>
          <a:bodyPr/>
          <a:lstStyle/>
          <a:p>
            <a:r>
              <a:rPr lang="en-GB" dirty="0">
                <a:solidFill>
                  <a:srgbClr val="FF0000"/>
                </a:solidFill>
              </a:rPr>
              <a:t>Must Read!!!</a:t>
            </a:r>
          </a:p>
          <a:p>
            <a:pPr lvl="1"/>
            <a:r>
              <a:rPr lang="en-GB" dirty="0"/>
              <a:t>Weekly Session Exercise</a:t>
            </a:r>
          </a:p>
          <a:p>
            <a:r>
              <a:rPr lang="en-GB" dirty="0"/>
              <a:t>Optional</a:t>
            </a:r>
          </a:p>
          <a:p>
            <a:pPr lvl="1"/>
            <a:r>
              <a:rPr lang="en-GB" dirty="0"/>
              <a:t>Laboratory Script</a:t>
            </a:r>
          </a:p>
          <a:p>
            <a:pPr lvl="1"/>
            <a:r>
              <a:rPr lang="en-GB" dirty="0"/>
              <a:t>ASIPMeister Users’ Manual (AM_usersmanual_en.pdf)</a:t>
            </a:r>
          </a:p>
          <a:p>
            <a:pPr lvl="1"/>
            <a:r>
              <a:rPr lang="en-GB" dirty="0"/>
              <a:t>ASIPMeister Tutorial (AM_tutorial_en.pdf)</a:t>
            </a:r>
          </a:p>
          <a:p>
            <a:pPr lvl="1"/>
            <a:r>
              <a:rPr lang="en-GB" dirty="0"/>
              <a:t>Brownie STD 32 Reference Manual (BrownieSTD32_Spec_en.pdf)</a:t>
            </a:r>
          </a:p>
          <a:p>
            <a:pPr lvl="1"/>
            <a:r>
              <a:rPr lang="en-GB" dirty="0"/>
              <a:t>Brownie STD 32 Package ReadMe.txt (README_en.txt)</a:t>
            </a:r>
          </a:p>
          <a:p>
            <a:pPr lvl="1"/>
            <a:r>
              <a:rPr lang="en-US" dirty="0"/>
              <a:t>Using the GNU Compiler Collection (Compiler.pdf)</a:t>
            </a:r>
          </a:p>
          <a:p>
            <a:pPr lvl="1"/>
            <a:r>
              <a:rPr lang="en-GB" dirty="0"/>
              <a:t>The GCC Assembler (GCC Assemble.pdf)</a:t>
            </a:r>
          </a:p>
          <a:p>
            <a:pPr lvl="1"/>
            <a:r>
              <a:rPr lang="en-GB" dirty="0"/>
              <a:t>The GNU linker (linker.pdf)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8224" y="1088952"/>
            <a:ext cx="8527551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AU" dirty="0"/>
              <a:t>Following is used as reference material. In each session, only the relevant chapters are asked to read. No need to go through all these.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580263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Important</a:t>
            </a:r>
            <a:r>
              <a:rPr lang="de-DE" dirty="0"/>
              <a:t> </a:t>
            </a:r>
            <a:r>
              <a:rPr lang="en-AU" dirty="0"/>
              <a:t>Directories</a:t>
            </a:r>
            <a:endParaRPr lang="de-DE" dirty="0"/>
          </a:p>
        </p:txBody>
      </p:sp>
      <p:sp>
        <p:nvSpPr>
          <p:cNvPr id="7198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/home/asip00/Sessions/</a:t>
            </a:r>
            <a:r>
              <a:rPr lang="en-US" dirty="0" err="1"/>
              <a:t>Session</a:t>
            </a:r>
            <a:r>
              <a:rPr lang="en-US" dirty="0" err="1">
                <a:solidFill>
                  <a:srgbClr val="FF0000"/>
                </a:solidFill>
              </a:rPr>
              <a:t>X</a:t>
            </a:r>
            <a:r>
              <a:rPr lang="en-US" dirty="0"/>
              <a:t>: The lab exercise for each session. For instance; the “Laboratory Script” is placed at Sessions/Session0.</a:t>
            </a:r>
          </a:p>
          <a:p>
            <a:pPr lvl="1">
              <a:defRPr/>
            </a:pPr>
            <a:r>
              <a:rPr lang="en-US" dirty="0">
                <a:solidFill>
                  <a:srgbClr val="FF0000"/>
                </a:solidFill>
              </a:rPr>
              <a:t>Before each session is started, the corresponding material will be copied to its folder</a:t>
            </a:r>
            <a:r>
              <a:rPr lang="en-US" dirty="0"/>
              <a:t>.</a:t>
            </a:r>
          </a:p>
          <a:p>
            <a:pPr>
              <a:defRPr/>
            </a:pPr>
            <a:r>
              <a:rPr lang="en-US" dirty="0"/>
              <a:t>/home/asip00/Documents/: The relevant tutorials and manuals for the Lab. </a:t>
            </a:r>
          </a:p>
          <a:p>
            <a:pPr>
              <a:defRPr/>
            </a:pPr>
            <a:r>
              <a:rPr lang="en-US" dirty="0"/>
              <a:t>/home/asip00/epp:</a:t>
            </a:r>
          </a:p>
          <a:p>
            <a:pPr lvl="1">
              <a:defRPr/>
            </a:pPr>
            <a:r>
              <a:rPr lang="en-US" dirty="0" err="1"/>
              <a:t>AM_tools</a:t>
            </a:r>
            <a:r>
              <a:rPr lang="en-US" dirty="0"/>
              <a:t>: ASIPmeister tools to generate custom compiler</a:t>
            </a:r>
          </a:p>
          <a:p>
            <a:pPr lvl="1">
              <a:defRPr/>
            </a:pPr>
            <a:r>
              <a:rPr lang="en-US" dirty="0"/>
              <a:t>ASIPMeisterProjects: a template project</a:t>
            </a:r>
          </a:p>
          <a:p>
            <a:pPr lvl="1">
              <a:defRPr/>
            </a:pPr>
            <a:r>
              <a:rPr lang="en-US" dirty="0" err="1"/>
              <a:t>dlxsimbr_Laboratory</a:t>
            </a:r>
            <a:r>
              <a:rPr lang="en-US" dirty="0"/>
              <a:t>: DLXIM simulator to be used</a:t>
            </a:r>
          </a:p>
          <a:p>
            <a:pPr lvl="1">
              <a:defRPr/>
            </a:pPr>
            <a:r>
              <a:rPr lang="en-US" dirty="0" err="1"/>
              <a:t>mkimg</a:t>
            </a:r>
            <a:r>
              <a:rPr lang="en-US" dirty="0"/>
              <a:t>: Lab Makefile and Scripts</a:t>
            </a:r>
          </a:p>
          <a:p>
            <a:pPr lvl="1">
              <a:defRPr/>
            </a:pPr>
            <a:r>
              <a:rPr lang="en-US" dirty="0" err="1"/>
              <a:t>StdLib</a:t>
            </a:r>
            <a:r>
              <a:rPr lang="en-US" dirty="0"/>
              <a:t>: standard library for I/O</a:t>
            </a:r>
          </a:p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12644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Important</a:t>
            </a:r>
            <a:r>
              <a:rPr lang="de-DE" dirty="0"/>
              <a:t> </a:t>
            </a:r>
            <a:r>
              <a:rPr lang="en-AU" dirty="0"/>
              <a:t>Note</a:t>
            </a:r>
            <a:endParaRPr lang="de-DE" dirty="0"/>
          </a:p>
        </p:txBody>
      </p:sp>
      <p:sp>
        <p:nvSpPr>
          <p:cNvPr id="7198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u="sng" dirty="0"/>
              <a:t>Lab computers, software and hardware can be accessed remotely.</a:t>
            </a:r>
          </a:p>
          <a:p>
            <a:pPr>
              <a:defRPr/>
            </a:pPr>
            <a:r>
              <a:rPr lang="en-US" dirty="0"/>
              <a:t>Generally, the sessions need to be executed on one of the following Lab PCs:</a:t>
            </a:r>
          </a:p>
          <a:p>
            <a:pPr marL="0" indent="0" algn="ctr">
              <a:buNone/>
              <a:defRPr/>
            </a:pPr>
            <a:r>
              <a:rPr lang="en-US" i="1" dirty="0">
                <a:solidFill>
                  <a:srgbClr val="FF0000"/>
                </a:solidFill>
              </a:rPr>
              <a:t>i80labpc01</a:t>
            </a:r>
            <a:r>
              <a:rPr lang="en-US" i="1" dirty="0"/>
              <a:t>, </a:t>
            </a:r>
            <a:r>
              <a:rPr lang="en-US" i="1" dirty="0">
                <a:solidFill>
                  <a:srgbClr val="FF0000"/>
                </a:solidFill>
              </a:rPr>
              <a:t>i80labpc02</a:t>
            </a:r>
            <a:r>
              <a:rPr lang="en-US" i="1" dirty="0"/>
              <a:t>, … </a:t>
            </a:r>
            <a:r>
              <a:rPr lang="en-US" i="1" dirty="0">
                <a:solidFill>
                  <a:srgbClr val="FF0000"/>
                </a:solidFill>
              </a:rPr>
              <a:t>i80labpc10</a:t>
            </a:r>
          </a:p>
          <a:p>
            <a:pPr>
              <a:defRPr/>
            </a:pPr>
            <a:r>
              <a:rPr lang="en-US" dirty="0"/>
              <a:t>ASIPmeister is </a:t>
            </a:r>
            <a:r>
              <a:rPr lang="en-US" u="sng" dirty="0"/>
              <a:t>ALWAYS</a:t>
            </a:r>
            <a:r>
              <a:rPr lang="en-US" dirty="0"/>
              <a:t> executed from </a:t>
            </a:r>
            <a:r>
              <a:rPr lang="en-US" dirty="0">
                <a:solidFill>
                  <a:srgbClr val="FF0000"/>
                </a:solidFill>
              </a:rPr>
              <a:t>i80pc57</a:t>
            </a:r>
            <a:r>
              <a:rPr lang="en-US" dirty="0"/>
              <a:t>. This PC can be </a:t>
            </a:r>
            <a:r>
              <a:rPr lang="en-US" b="1" dirty="0"/>
              <a:t>SSH</a:t>
            </a:r>
            <a:r>
              <a:rPr lang="en-US" dirty="0"/>
              <a:t>-</a:t>
            </a:r>
            <a:r>
              <a:rPr lang="en-US" dirty="0" err="1"/>
              <a:t>ed</a:t>
            </a:r>
            <a:r>
              <a:rPr lang="en-US" dirty="0"/>
              <a:t> from any of above PCs i.e. i80labpcXX or from your laptop.</a:t>
            </a:r>
          </a:p>
          <a:p>
            <a:pPr>
              <a:defRPr/>
            </a:pPr>
            <a:r>
              <a:rPr lang="en-US" dirty="0"/>
              <a:t>FPGA JTAG driver is setup on </a:t>
            </a:r>
            <a:r>
              <a:rPr lang="en-US" i="1" dirty="0">
                <a:solidFill>
                  <a:srgbClr val="FF0000"/>
                </a:solidFill>
              </a:rPr>
              <a:t>i80labpc10</a:t>
            </a:r>
            <a:r>
              <a:rPr lang="en-US" dirty="0"/>
              <a:t>, and FPGA board can be accessed via this PC only.  	</a:t>
            </a:r>
          </a:p>
          <a:p>
            <a:pPr marL="0" indent="0">
              <a:buNone/>
              <a:defRPr/>
            </a:pPr>
            <a:r>
              <a:rPr lang="en-US" b="1" dirty="0">
                <a:solidFill>
                  <a:srgbClr val="000000"/>
                </a:solidFill>
              </a:rPr>
              <a:t>For remote/ONLINE access use </a:t>
            </a:r>
            <a:br>
              <a:rPr lang="en-US" b="1" dirty="0">
                <a:solidFill>
                  <a:srgbClr val="000000"/>
                </a:solidFill>
              </a:rPr>
            </a:br>
            <a:r>
              <a:rPr lang="en-US" b="1" dirty="0" err="1">
                <a:solidFill>
                  <a:srgbClr val="000000"/>
                </a:solidFill>
              </a:rPr>
              <a:t>ssh</a:t>
            </a:r>
            <a:r>
              <a:rPr lang="en-US" b="1" dirty="0">
                <a:solidFill>
                  <a:srgbClr val="000000"/>
                </a:solidFill>
              </a:rPr>
              <a:t> –X </a:t>
            </a:r>
            <a:r>
              <a:rPr lang="en-US" b="1" dirty="0">
                <a:solidFill>
                  <a:srgbClr val="000000"/>
                </a:solidFill>
                <a:hlinkClick r:id="rId3"/>
              </a:rPr>
              <a:t>username@i80labpc10.ira.uka.de</a:t>
            </a:r>
            <a:endParaRPr lang="en-US" b="1" dirty="0">
              <a:solidFill>
                <a:srgbClr val="000000"/>
              </a:solidFill>
            </a:endParaRPr>
          </a:p>
          <a:p>
            <a:pPr marL="0" indent="0">
              <a:buNone/>
              <a:defRPr/>
            </a:pPr>
            <a:br>
              <a:rPr lang="en-US" b="1" dirty="0">
                <a:solidFill>
                  <a:srgbClr val="000000"/>
                </a:solidFill>
              </a:rPr>
            </a:br>
            <a:endParaRPr lang="en-US" b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27926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AC605AA-2189-44E2-AD85-3D0A33B80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Important</a:t>
            </a:r>
            <a:r>
              <a:rPr lang="de-DE" dirty="0"/>
              <a:t> </a:t>
            </a:r>
            <a:r>
              <a:rPr lang="en-AU" dirty="0"/>
              <a:t>Note</a:t>
            </a:r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47D223D-9D81-44C7-92AD-B2BB700D5E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Due to prevailing condition the lab will be conducted </a:t>
            </a:r>
            <a:r>
              <a:rPr lang="en-US" u="sng" dirty="0">
                <a:solidFill>
                  <a:srgbClr val="FF0000"/>
                </a:solidFill>
              </a:rPr>
              <a:t>ONLINE</a:t>
            </a:r>
          </a:p>
          <a:p>
            <a:endParaRPr lang="en-US" dirty="0"/>
          </a:p>
          <a:p>
            <a:r>
              <a:rPr lang="en-US" dirty="0"/>
              <a:t>Meetings: Though Zoom (</a:t>
            </a:r>
            <a:r>
              <a:rPr lang="en-US" u="sng" dirty="0">
                <a:solidFill>
                  <a:srgbClr val="FF0000"/>
                </a:solidFill>
              </a:rPr>
              <a:t>mutually decided in Kick-off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Lab PCs: Accessed through SSH (Using </a:t>
            </a:r>
            <a:r>
              <a:rPr lang="en-US" u="sng" dirty="0" err="1">
                <a:solidFill>
                  <a:srgbClr val="FF0000"/>
                </a:solidFill>
              </a:rPr>
              <a:t>MobaXterm</a:t>
            </a:r>
            <a:r>
              <a:rPr lang="en-US" u="sng" dirty="0">
                <a:solidFill>
                  <a:srgbClr val="FF0000"/>
                </a:solidFill>
              </a:rPr>
              <a:t>,</a:t>
            </a:r>
            <a:r>
              <a:rPr lang="en-US" dirty="0"/>
              <a:t> </a:t>
            </a:r>
            <a:r>
              <a:rPr lang="en-US" u="sng" dirty="0">
                <a:solidFill>
                  <a:srgbClr val="FF0000"/>
                </a:solidFill>
              </a:rPr>
              <a:t>X2Go</a:t>
            </a:r>
            <a:r>
              <a:rPr lang="en-US" dirty="0"/>
              <a:t>, </a:t>
            </a:r>
            <a:r>
              <a:rPr lang="en-US" u="sng" dirty="0">
                <a:solidFill>
                  <a:srgbClr val="FF0000"/>
                </a:solidFill>
              </a:rPr>
              <a:t>Putty</a:t>
            </a:r>
            <a:r>
              <a:rPr lang="en-US" dirty="0"/>
              <a:t> etc.)</a:t>
            </a:r>
          </a:p>
          <a:p>
            <a:endParaRPr lang="en-US" dirty="0"/>
          </a:p>
          <a:p>
            <a:r>
              <a:rPr lang="en-US" b="1" u="sng" dirty="0"/>
              <a:t>U</a:t>
            </a:r>
            <a:r>
              <a:rPr lang="en-US" dirty="0"/>
              <a:t>ser accounts will be sent to you via email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27341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How to access?</a:t>
            </a:r>
          </a:p>
        </p:txBody>
      </p:sp>
      <p:sp>
        <p:nvSpPr>
          <p:cNvPr id="714755" name="Rectangle 3"/>
          <p:cNvSpPr>
            <a:spLocks noGrp="1" noChangeArrowheads="1"/>
          </p:cNvSpPr>
          <p:nvPr>
            <p:ph idx="1"/>
          </p:nvPr>
        </p:nvSpPr>
        <p:spPr>
          <a:xfrm>
            <a:off x="393700" y="1052736"/>
            <a:ext cx="8356600" cy="5184576"/>
          </a:xfrm>
        </p:spPr>
        <p:txBody>
          <a:bodyPr/>
          <a:lstStyle/>
          <a:p>
            <a:pPr>
              <a:defRPr/>
            </a:pPr>
            <a:r>
              <a:rPr lang="en-US" dirty="0"/>
              <a:t>Accessing PC:</a:t>
            </a:r>
          </a:p>
          <a:p>
            <a:pPr lvl="1">
              <a:defRPr/>
            </a:pPr>
            <a:r>
              <a:rPr lang="en-US" dirty="0"/>
              <a:t>Login to i80labpcXX using </a:t>
            </a:r>
            <a:r>
              <a:rPr lang="en-US" dirty="0">
                <a:hlinkClick r:id="rId2"/>
              </a:rPr>
              <a:t>user@i80labpcXX.ira.uka.uk</a:t>
            </a:r>
            <a:r>
              <a:rPr lang="en-US" dirty="0"/>
              <a:t> via </a:t>
            </a:r>
            <a:r>
              <a:rPr lang="en-US" dirty="0" err="1"/>
              <a:t>MobaXterm</a:t>
            </a:r>
            <a:r>
              <a:rPr lang="en-US" dirty="0"/>
              <a:t>.</a:t>
            </a:r>
          </a:p>
          <a:p>
            <a:pPr lvl="1">
              <a:defRPr/>
            </a:pPr>
            <a:r>
              <a:rPr lang="en-US" u="sng" dirty="0" err="1">
                <a:solidFill>
                  <a:srgbClr val="FF0000"/>
                </a:solidFill>
              </a:rPr>
              <a:t>ssh</a:t>
            </a:r>
            <a:r>
              <a:rPr lang="en-US" u="sng" dirty="0">
                <a:solidFill>
                  <a:srgbClr val="FF0000"/>
                </a:solidFill>
              </a:rPr>
              <a:t> –X user@i80pc57 </a:t>
            </a:r>
            <a:r>
              <a:rPr lang="en-US" dirty="0"/>
              <a:t>and perform all exercises here.</a:t>
            </a:r>
          </a:p>
          <a:p>
            <a:pPr lvl="1">
              <a:defRPr/>
            </a:pPr>
            <a:r>
              <a:rPr lang="en-US" dirty="0"/>
              <a:t>In case you need to implement your application to FPGA, you need to login to i80labpc10, i.e., </a:t>
            </a:r>
            <a:r>
              <a:rPr lang="en-US" u="sng" dirty="0" err="1">
                <a:solidFill>
                  <a:srgbClr val="FF0000"/>
                </a:solidFill>
              </a:rPr>
              <a:t>ssh</a:t>
            </a:r>
            <a:r>
              <a:rPr lang="en-US" u="sng" dirty="0">
                <a:solidFill>
                  <a:srgbClr val="FF0000"/>
                </a:solidFill>
              </a:rPr>
              <a:t> –X user@ i80labpc10</a:t>
            </a:r>
            <a:r>
              <a:rPr lang="en-US" dirty="0"/>
              <a:t> </a:t>
            </a:r>
          </a:p>
          <a:p>
            <a:pPr>
              <a:defRPr/>
            </a:pPr>
            <a:r>
              <a:rPr lang="en-US" dirty="0"/>
              <a:t>Accessing Helping Material</a:t>
            </a:r>
          </a:p>
          <a:p>
            <a:pPr lvl="1">
              <a:defRPr/>
            </a:pPr>
            <a:r>
              <a:rPr lang="en-US" dirty="0"/>
              <a:t>/home/asip00/Documents</a:t>
            </a:r>
          </a:p>
          <a:p>
            <a:pPr lvl="1">
              <a:defRPr/>
            </a:pPr>
            <a:r>
              <a:rPr lang="en-US" dirty="0"/>
              <a:t>/home/asip00/Sessions</a:t>
            </a:r>
          </a:p>
          <a:p>
            <a:pPr lvl="1">
              <a:defRPr/>
            </a:pPr>
            <a:r>
              <a:rPr lang="en-US" dirty="0"/>
              <a:t>/home/asip00/epp</a:t>
            </a:r>
          </a:p>
          <a:p>
            <a:pPr>
              <a:defRPr/>
            </a:pPr>
            <a:r>
              <a:rPr lang="en-US" dirty="0"/>
              <a:t>Creating recommended directory structure</a:t>
            </a:r>
          </a:p>
          <a:p>
            <a:pPr lvl="1">
              <a:defRPr/>
            </a:pPr>
            <a:r>
              <a:rPr lang="en-US" dirty="0"/>
              <a:t>Create new project directory for each new project</a:t>
            </a:r>
          </a:p>
          <a:p>
            <a:pPr lvl="1">
              <a:defRPr/>
            </a:pPr>
            <a:r>
              <a:rPr lang="en-US" dirty="0"/>
              <a:t>Create new application directory for each new application</a:t>
            </a:r>
          </a:p>
          <a:p>
            <a:pPr lvl="1">
              <a:defRPr/>
            </a:pPr>
            <a:r>
              <a:rPr lang="en-US" dirty="0"/>
              <a:t>To create new project use TEMPLATE_PROJECT.</a:t>
            </a:r>
          </a:p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62929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D67F92A-9766-42CC-BA90-72B4481F30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Recommended Reading for Session-1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AB9C2F4-BD34-433E-8792-FF4352061A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For the first session, read the following:</a:t>
            </a:r>
          </a:p>
          <a:p>
            <a:pPr>
              <a:defRPr/>
            </a:pPr>
            <a:endParaRPr lang="en-US" dirty="0"/>
          </a:p>
          <a:p>
            <a:pPr lvl="1">
              <a:defRPr/>
            </a:pPr>
            <a:r>
              <a:rPr lang="en-US" dirty="0"/>
              <a:t> ASIPmeister User Manual</a:t>
            </a:r>
          </a:p>
          <a:p>
            <a:pPr lvl="1">
              <a:defRPr/>
            </a:pPr>
            <a:endParaRPr lang="en-US" dirty="0"/>
          </a:p>
          <a:p>
            <a:pPr lvl="1">
              <a:defRPr/>
            </a:pPr>
            <a:r>
              <a:rPr lang="en-US" dirty="0"/>
              <a:t>Laboratory Script’s Chapter 1</a:t>
            </a:r>
          </a:p>
          <a:p>
            <a:pPr lvl="1">
              <a:defRPr/>
            </a:pPr>
            <a:endParaRPr lang="en-US" dirty="0"/>
          </a:p>
          <a:p>
            <a:pPr lvl="1">
              <a:defRPr/>
            </a:pPr>
            <a:r>
              <a:rPr lang="en-US" dirty="0"/>
              <a:t>Laboratory Script’s Chapter 3 (dlxsim; without 3.2.2, 3.2.3 &amp; 3.3.2)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06373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121AE42F-01E6-49F8-8753-E05F0C371E61}"/>
              </a:ext>
            </a:extLst>
          </p:cNvPr>
          <p:cNvSpPr/>
          <p:nvPr/>
        </p:nvSpPr>
        <p:spPr>
          <a:xfrm>
            <a:off x="642938" y="2286000"/>
            <a:ext cx="2357437" cy="142875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dirty="0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820A234A-06BC-4E24-A926-3909F9C20B1A}"/>
              </a:ext>
            </a:extLst>
          </p:cNvPr>
          <p:cNvSpPr/>
          <p:nvPr/>
        </p:nvSpPr>
        <p:spPr>
          <a:xfrm>
            <a:off x="3500438" y="4714875"/>
            <a:ext cx="2357437" cy="714375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dirty="0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DCF8001B-3A3E-48F7-B3D4-D39575ED798E}"/>
              </a:ext>
            </a:extLst>
          </p:cNvPr>
          <p:cNvSpPr/>
          <p:nvPr/>
        </p:nvSpPr>
        <p:spPr>
          <a:xfrm>
            <a:off x="3500438" y="3714750"/>
            <a:ext cx="2357437" cy="714375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dirty="0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A372710B-6778-409C-BED7-66758A155582}"/>
              </a:ext>
            </a:extLst>
          </p:cNvPr>
          <p:cNvSpPr/>
          <p:nvPr/>
        </p:nvSpPr>
        <p:spPr>
          <a:xfrm>
            <a:off x="642938" y="4429125"/>
            <a:ext cx="2357437" cy="428625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dirty="0"/>
          </a:p>
        </p:txBody>
      </p:sp>
      <p:sp>
        <p:nvSpPr>
          <p:cNvPr id="5126" name="Titel 3">
            <a:extLst>
              <a:ext uri="{FF2B5EF4-FFF2-40B4-BE49-F238E27FC236}">
                <a16:creationId xmlns:a16="http://schemas.microsoft.com/office/drawing/2014/main" id="{DD289AF5-8A98-48B4-BAB3-3DDC0A199C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An Example: Application</a:t>
            </a:r>
          </a:p>
        </p:txBody>
      </p:sp>
      <p:sp>
        <p:nvSpPr>
          <p:cNvPr id="5127" name="Inhaltsplatzhalter 5">
            <a:extLst>
              <a:ext uri="{FF2B5EF4-FFF2-40B4-BE49-F238E27FC236}">
                <a16:creationId xmlns:a16="http://schemas.microsoft.com/office/drawing/2014/main" id="{5D8E017A-ACE3-45CF-96F6-98732C2C40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8625" y="1620838"/>
            <a:ext cx="2643188" cy="4737100"/>
          </a:xfrm>
        </p:spPr>
        <p:txBody>
          <a:bodyPr/>
          <a:lstStyle/>
          <a:p>
            <a:pPr eaLnBrk="1" hangingPunct="1">
              <a:buFont typeface="Arial" panose="020B0604020202020204" pitchFamily="34" charset="0"/>
              <a:buNone/>
            </a:pPr>
            <a:r>
              <a:rPr lang="en-US" altLang="en-US" sz="1100" dirty="0"/>
              <a:t>[…]</a:t>
            </a:r>
          </a:p>
          <a:p>
            <a:pPr eaLnBrk="1" hangingPunct="1">
              <a:buFont typeface="Arial" panose="020B0604020202020204" pitchFamily="34" charset="0"/>
              <a:buNone/>
            </a:pPr>
            <a:r>
              <a:rPr lang="en-US" altLang="en-US" sz="1100" dirty="0"/>
              <a:t>for ( ; </a:t>
            </a:r>
            <a:r>
              <a:rPr lang="en-US" altLang="en-US" sz="1100" dirty="0" err="1"/>
              <a:t>len</a:t>
            </a:r>
            <a:r>
              <a:rPr lang="en-US" altLang="en-US" sz="1100" dirty="0"/>
              <a:t> &gt; 0 ; </a:t>
            </a:r>
            <a:r>
              <a:rPr lang="en-US" altLang="en-US" sz="1100" dirty="0" err="1"/>
              <a:t>len</a:t>
            </a:r>
            <a:r>
              <a:rPr lang="en-US" altLang="en-US" sz="1100" dirty="0"/>
              <a:t>-- ) {</a:t>
            </a:r>
          </a:p>
          <a:p>
            <a:pPr eaLnBrk="1" hangingPunct="1">
              <a:buFont typeface="Arial" panose="020B0604020202020204" pitchFamily="34" charset="0"/>
              <a:buNone/>
            </a:pPr>
            <a:r>
              <a:rPr lang="en-US" altLang="en-US" sz="1100" dirty="0"/>
              <a:t>        </a:t>
            </a:r>
            <a:r>
              <a:rPr lang="en-US" altLang="en-US" sz="1100" dirty="0">
                <a:solidFill>
                  <a:srgbClr val="0070C0"/>
                </a:solidFill>
              </a:rPr>
              <a:t>/* Step 1 - get the delta value */</a:t>
            </a:r>
          </a:p>
          <a:p>
            <a:pPr eaLnBrk="1" hangingPunct="1">
              <a:buFont typeface="Arial" panose="020B0604020202020204" pitchFamily="34" charset="0"/>
              <a:buNone/>
            </a:pPr>
            <a:r>
              <a:rPr lang="en-US" altLang="en-US" sz="1100" dirty="0"/>
              <a:t>        if ( </a:t>
            </a:r>
            <a:r>
              <a:rPr lang="en-US" altLang="en-US" sz="1100" dirty="0" err="1"/>
              <a:t>bufferstep</a:t>
            </a:r>
            <a:r>
              <a:rPr lang="en-US" altLang="en-US" sz="1100" dirty="0"/>
              <a:t> ) {</a:t>
            </a:r>
          </a:p>
          <a:p>
            <a:pPr eaLnBrk="1" hangingPunct="1">
              <a:buFont typeface="Arial" panose="020B0604020202020204" pitchFamily="34" charset="0"/>
              <a:buNone/>
            </a:pPr>
            <a:r>
              <a:rPr lang="en-US" altLang="en-US" sz="1100" dirty="0"/>
              <a:t>            delta = </a:t>
            </a:r>
            <a:r>
              <a:rPr lang="en-US" altLang="en-US" sz="1100" dirty="0" err="1"/>
              <a:t>inputbuffer</a:t>
            </a:r>
            <a:r>
              <a:rPr lang="en-US" altLang="en-US" sz="1100" dirty="0"/>
              <a:t> &amp; 0xf;</a:t>
            </a:r>
          </a:p>
          <a:p>
            <a:pPr eaLnBrk="1" hangingPunct="1">
              <a:buFont typeface="Arial" panose="020B0604020202020204" pitchFamily="34" charset="0"/>
              <a:buNone/>
            </a:pPr>
            <a:r>
              <a:rPr lang="en-US" altLang="en-US" sz="1100" dirty="0"/>
              <a:t>        } else {</a:t>
            </a:r>
          </a:p>
          <a:p>
            <a:pPr eaLnBrk="1" hangingPunct="1">
              <a:buFont typeface="Arial" panose="020B0604020202020204" pitchFamily="34" charset="0"/>
              <a:buNone/>
            </a:pPr>
            <a:r>
              <a:rPr lang="en-US" altLang="en-US" sz="1100" dirty="0"/>
              <a:t>            </a:t>
            </a:r>
            <a:r>
              <a:rPr lang="en-US" altLang="en-US" sz="1100" dirty="0" err="1"/>
              <a:t>inputbuffer</a:t>
            </a:r>
            <a:r>
              <a:rPr lang="en-US" altLang="en-US" sz="1100" dirty="0"/>
              <a:t> = *</a:t>
            </a:r>
            <a:r>
              <a:rPr lang="en-US" altLang="en-US" sz="1100" dirty="0" err="1"/>
              <a:t>indata</a:t>
            </a:r>
            <a:r>
              <a:rPr lang="en-US" altLang="en-US" sz="1100" dirty="0"/>
              <a:t>++;</a:t>
            </a:r>
          </a:p>
          <a:p>
            <a:pPr eaLnBrk="1" hangingPunct="1">
              <a:buFont typeface="Arial" panose="020B0604020202020204" pitchFamily="34" charset="0"/>
              <a:buNone/>
            </a:pPr>
            <a:r>
              <a:rPr lang="en-US" altLang="en-US" sz="1100" dirty="0"/>
              <a:t>            delta = (</a:t>
            </a:r>
            <a:r>
              <a:rPr lang="en-US" altLang="en-US" sz="1100" dirty="0" err="1"/>
              <a:t>inputbuffer</a:t>
            </a:r>
            <a:r>
              <a:rPr lang="en-US" altLang="en-US" sz="1100" dirty="0"/>
              <a:t> &gt;&gt; 4) &amp; 0xf;</a:t>
            </a:r>
          </a:p>
          <a:p>
            <a:pPr eaLnBrk="1" hangingPunct="1">
              <a:buFont typeface="Arial" panose="020B0604020202020204" pitchFamily="34" charset="0"/>
              <a:buNone/>
            </a:pPr>
            <a:r>
              <a:rPr lang="en-US" altLang="en-US" sz="1100" dirty="0"/>
              <a:t>        }</a:t>
            </a:r>
          </a:p>
          <a:p>
            <a:pPr eaLnBrk="1" hangingPunct="1">
              <a:buFont typeface="Arial" panose="020B0604020202020204" pitchFamily="34" charset="0"/>
              <a:buNone/>
            </a:pPr>
            <a:r>
              <a:rPr lang="en-US" altLang="en-US" sz="1100" dirty="0"/>
              <a:t>        </a:t>
            </a:r>
            <a:r>
              <a:rPr lang="en-US" altLang="en-US" sz="1100" dirty="0" err="1"/>
              <a:t>bufferstep</a:t>
            </a:r>
            <a:r>
              <a:rPr lang="en-US" altLang="en-US" sz="1100" dirty="0"/>
              <a:t> = !</a:t>
            </a:r>
            <a:r>
              <a:rPr lang="en-US" altLang="en-US" sz="1100" dirty="0" err="1"/>
              <a:t>bufferstep</a:t>
            </a:r>
            <a:r>
              <a:rPr lang="en-US" altLang="en-US" sz="1100" dirty="0"/>
              <a:t>;</a:t>
            </a:r>
          </a:p>
          <a:p>
            <a:pPr eaLnBrk="1" hangingPunct="1">
              <a:buFont typeface="Arial" panose="020B0604020202020204" pitchFamily="34" charset="0"/>
              <a:buNone/>
            </a:pPr>
            <a:endParaRPr lang="en-US" altLang="en-US" sz="1100" dirty="0"/>
          </a:p>
          <a:p>
            <a:pPr eaLnBrk="1" hangingPunct="1">
              <a:buFont typeface="Arial" panose="020B0604020202020204" pitchFamily="34" charset="0"/>
              <a:buNone/>
            </a:pPr>
            <a:r>
              <a:rPr lang="en-US" altLang="en-US" sz="1100" dirty="0">
                <a:solidFill>
                  <a:srgbClr val="0070C0"/>
                </a:solidFill>
              </a:rPr>
              <a:t>        /* Step 2 - Find new index value (for later) */</a:t>
            </a:r>
          </a:p>
          <a:p>
            <a:pPr eaLnBrk="1" hangingPunct="1">
              <a:buFont typeface="Arial" panose="020B0604020202020204" pitchFamily="34" charset="0"/>
              <a:buNone/>
            </a:pPr>
            <a:r>
              <a:rPr lang="en-US" altLang="en-US" sz="1100" dirty="0"/>
              <a:t>        index += </a:t>
            </a:r>
            <a:r>
              <a:rPr lang="en-US" altLang="en-US" sz="1100" dirty="0" err="1"/>
              <a:t>indexTable</a:t>
            </a:r>
            <a:r>
              <a:rPr lang="en-US" altLang="en-US" sz="1100" dirty="0"/>
              <a:t>[delta];</a:t>
            </a:r>
          </a:p>
          <a:p>
            <a:pPr eaLnBrk="1" hangingPunct="1">
              <a:buFont typeface="Arial" panose="020B0604020202020204" pitchFamily="34" charset="0"/>
              <a:buNone/>
            </a:pPr>
            <a:r>
              <a:rPr lang="en-US" altLang="en-US" sz="1100" dirty="0"/>
              <a:t>        if ( index &lt; 0 ) index = 0;</a:t>
            </a:r>
          </a:p>
          <a:p>
            <a:pPr eaLnBrk="1" hangingPunct="1">
              <a:buFont typeface="Arial" panose="020B0604020202020204" pitchFamily="34" charset="0"/>
              <a:buNone/>
            </a:pPr>
            <a:r>
              <a:rPr lang="en-US" altLang="en-US" sz="1100" dirty="0"/>
              <a:t>        if ( index &gt; 88 ) index = 88;</a:t>
            </a:r>
          </a:p>
          <a:p>
            <a:pPr eaLnBrk="1" hangingPunct="1">
              <a:buFont typeface="Arial" panose="020B0604020202020204" pitchFamily="34" charset="0"/>
              <a:buNone/>
            </a:pPr>
            <a:endParaRPr lang="en-US" altLang="en-US" sz="1100" dirty="0"/>
          </a:p>
          <a:p>
            <a:pPr eaLnBrk="1" hangingPunct="1">
              <a:buFont typeface="Arial" panose="020B0604020202020204" pitchFamily="34" charset="0"/>
              <a:buNone/>
            </a:pPr>
            <a:r>
              <a:rPr lang="en-US" altLang="en-US" sz="1100" dirty="0">
                <a:solidFill>
                  <a:srgbClr val="0070C0"/>
                </a:solidFill>
              </a:rPr>
              <a:t>        /* Step 3 - Separate sign and magnitude */</a:t>
            </a:r>
          </a:p>
          <a:p>
            <a:pPr eaLnBrk="1" hangingPunct="1">
              <a:buFont typeface="Arial" panose="020B0604020202020204" pitchFamily="34" charset="0"/>
              <a:buNone/>
            </a:pPr>
            <a:r>
              <a:rPr lang="en-US" altLang="en-US" sz="1100" dirty="0"/>
              <a:t>        sign = delta &amp; 8;</a:t>
            </a:r>
          </a:p>
          <a:p>
            <a:pPr eaLnBrk="1" hangingPunct="1">
              <a:buFont typeface="Arial" panose="020B0604020202020204" pitchFamily="34" charset="0"/>
              <a:buNone/>
            </a:pPr>
            <a:r>
              <a:rPr lang="en-US" altLang="en-US" sz="1100" dirty="0"/>
              <a:t>        delta = delta &amp; 7;</a:t>
            </a:r>
          </a:p>
          <a:p>
            <a:pPr eaLnBrk="1" hangingPunct="1">
              <a:buFont typeface="Arial" panose="020B0604020202020204" pitchFamily="34" charset="0"/>
              <a:buNone/>
            </a:pPr>
            <a:endParaRPr lang="en-US" altLang="en-US" sz="1100" dirty="0"/>
          </a:p>
        </p:txBody>
      </p:sp>
      <p:sp>
        <p:nvSpPr>
          <p:cNvPr id="5128" name="Inhaltsplatzhalter 5">
            <a:extLst>
              <a:ext uri="{FF2B5EF4-FFF2-40B4-BE49-F238E27FC236}">
                <a16:creationId xmlns:a16="http://schemas.microsoft.com/office/drawing/2014/main" id="{D3179E9E-88C7-42F0-9F38-23264A0146F3}"/>
              </a:ext>
            </a:extLst>
          </p:cNvPr>
          <p:cNvSpPr txBox="1">
            <a:spLocks/>
          </p:cNvSpPr>
          <p:nvPr/>
        </p:nvSpPr>
        <p:spPr bwMode="auto">
          <a:xfrm>
            <a:off x="428625" y="2214563"/>
            <a:ext cx="2471738" cy="3951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zh-CN" altLang="en-US" sz="2400">
              <a:latin typeface="Calibri" panose="020F0502020204030204" pitchFamily="34" charset="0"/>
            </a:endParaRPr>
          </a:p>
        </p:txBody>
      </p:sp>
      <p:sp>
        <p:nvSpPr>
          <p:cNvPr id="5129" name="Inhaltsplatzhalter 5">
            <a:extLst>
              <a:ext uri="{FF2B5EF4-FFF2-40B4-BE49-F238E27FC236}">
                <a16:creationId xmlns:a16="http://schemas.microsoft.com/office/drawing/2014/main" id="{C8BE6F1A-18B5-447C-A01C-4B5BF18BE968}"/>
              </a:ext>
            </a:extLst>
          </p:cNvPr>
          <p:cNvSpPr txBox="1">
            <a:spLocks/>
          </p:cNvSpPr>
          <p:nvPr/>
        </p:nvSpPr>
        <p:spPr bwMode="auto">
          <a:xfrm>
            <a:off x="3071813" y="2286000"/>
            <a:ext cx="2471737" cy="3951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zh-CN" altLang="en-US" sz="2400">
              <a:latin typeface="Calibri" panose="020F0502020204030204" pitchFamily="34" charset="0"/>
            </a:endParaRPr>
          </a:p>
        </p:txBody>
      </p:sp>
      <p:sp>
        <p:nvSpPr>
          <p:cNvPr id="11" name="Inhaltsplatzhalter 5">
            <a:extLst>
              <a:ext uri="{FF2B5EF4-FFF2-40B4-BE49-F238E27FC236}">
                <a16:creationId xmlns:a16="http://schemas.microsoft.com/office/drawing/2014/main" id="{5927E871-BBFD-439C-A3A2-0FF7CD1737A8}"/>
              </a:ext>
            </a:extLst>
          </p:cNvPr>
          <p:cNvSpPr txBox="1">
            <a:spLocks/>
          </p:cNvSpPr>
          <p:nvPr/>
        </p:nvSpPr>
        <p:spPr>
          <a:xfrm>
            <a:off x="3214688" y="1620838"/>
            <a:ext cx="2643187" cy="4737100"/>
          </a:xfrm>
          <a:prstGeom prst="rect">
            <a:avLst/>
          </a:prstGeom>
        </p:spPr>
        <p:txBody>
          <a:bodyPr>
            <a:normAutofit fontScale="47500" lnSpcReduction="20000"/>
          </a:bodyPr>
          <a:lstStyle/>
          <a:p>
            <a:pPr marL="342900" indent="-342900" fontAlgn="auto">
              <a:spcBef>
                <a:spcPct val="20000"/>
              </a:spcBef>
              <a:spcAft>
                <a:spcPts val="0"/>
              </a:spcAft>
              <a:defRPr/>
            </a:pPr>
            <a:r>
              <a:rPr lang="de-DE" sz="2400" dirty="0">
                <a:latin typeface="+mn-lt"/>
                <a:cs typeface="+mn-cs"/>
              </a:rPr>
              <a:t> </a:t>
            </a:r>
            <a:r>
              <a:rPr lang="de-DE" sz="2400" dirty="0">
                <a:solidFill>
                  <a:srgbClr val="0070C0"/>
                </a:solidFill>
                <a:latin typeface="+mn-lt"/>
                <a:cs typeface="+mn-cs"/>
              </a:rPr>
              <a:t>/* </a:t>
            </a:r>
            <a:r>
              <a:rPr lang="de-DE" sz="2400" dirty="0" err="1">
                <a:solidFill>
                  <a:srgbClr val="0070C0"/>
                </a:solidFill>
                <a:latin typeface="+mn-lt"/>
                <a:cs typeface="+mn-cs"/>
              </a:rPr>
              <a:t>Step</a:t>
            </a:r>
            <a:r>
              <a:rPr lang="de-DE" sz="2400" dirty="0">
                <a:solidFill>
                  <a:srgbClr val="0070C0"/>
                </a:solidFill>
                <a:latin typeface="+mn-lt"/>
                <a:cs typeface="+mn-cs"/>
              </a:rPr>
              <a:t> 4 - </a:t>
            </a:r>
            <a:r>
              <a:rPr lang="de-DE" sz="2400" dirty="0" err="1">
                <a:solidFill>
                  <a:srgbClr val="0070C0"/>
                </a:solidFill>
                <a:latin typeface="+mn-lt"/>
                <a:cs typeface="+mn-cs"/>
              </a:rPr>
              <a:t>Compute</a:t>
            </a:r>
            <a:r>
              <a:rPr lang="de-DE" sz="2400" dirty="0">
                <a:solidFill>
                  <a:srgbClr val="0070C0"/>
                </a:solidFill>
                <a:latin typeface="+mn-lt"/>
                <a:cs typeface="+mn-cs"/>
              </a:rPr>
              <a:t> </a:t>
            </a:r>
            <a:r>
              <a:rPr lang="de-DE" sz="2400" dirty="0" err="1">
                <a:solidFill>
                  <a:srgbClr val="0070C0"/>
                </a:solidFill>
                <a:latin typeface="+mn-lt"/>
                <a:cs typeface="+mn-cs"/>
              </a:rPr>
              <a:t>difference</a:t>
            </a:r>
            <a:r>
              <a:rPr lang="de-DE" sz="2400" dirty="0">
                <a:solidFill>
                  <a:srgbClr val="0070C0"/>
                </a:solidFill>
                <a:latin typeface="+mn-lt"/>
                <a:cs typeface="+mn-cs"/>
              </a:rPr>
              <a:t> </a:t>
            </a:r>
            <a:r>
              <a:rPr lang="de-DE" sz="2400" dirty="0" err="1">
                <a:solidFill>
                  <a:srgbClr val="0070C0"/>
                </a:solidFill>
                <a:latin typeface="+mn-lt"/>
                <a:cs typeface="+mn-cs"/>
              </a:rPr>
              <a:t>and</a:t>
            </a:r>
            <a:r>
              <a:rPr lang="de-DE" sz="2400" dirty="0">
                <a:solidFill>
                  <a:srgbClr val="0070C0"/>
                </a:solidFill>
                <a:latin typeface="+mn-lt"/>
                <a:cs typeface="+mn-cs"/>
              </a:rPr>
              <a:t> </a:t>
            </a:r>
            <a:r>
              <a:rPr lang="de-DE" sz="2400" dirty="0" err="1">
                <a:solidFill>
                  <a:srgbClr val="0070C0"/>
                </a:solidFill>
                <a:latin typeface="+mn-lt"/>
                <a:cs typeface="+mn-cs"/>
              </a:rPr>
              <a:t>new</a:t>
            </a:r>
            <a:r>
              <a:rPr lang="de-DE" sz="2400" dirty="0">
                <a:solidFill>
                  <a:srgbClr val="0070C0"/>
                </a:solidFill>
                <a:latin typeface="+mn-lt"/>
                <a:cs typeface="+mn-cs"/>
              </a:rPr>
              <a:t> </a:t>
            </a:r>
            <a:r>
              <a:rPr lang="de-DE" sz="2400" dirty="0" err="1">
                <a:solidFill>
                  <a:srgbClr val="0070C0"/>
                </a:solidFill>
                <a:latin typeface="+mn-lt"/>
                <a:cs typeface="+mn-cs"/>
              </a:rPr>
              <a:t>predicted</a:t>
            </a:r>
            <a:r>
              <a:rPr lang="de-DE" sz="2400" dirty="0">
                <a:solidFill>
                  <a:srgbClr val="0070C0"/>
                </a:solidFill>
                <a:latin typeface="+mn-lt"/>
                <a:cs typeface="+mn-cs"/>
              </a:rPr>
              <a:t> </a:t>
            </a:r>
            <a:r>
              <a:rPr lang="de-DE" sz="2400" dirty="0" err="1">
                <a:solidFill>
                  <a:srgbClr val="0070C0"/>
                </a:solidFill>
                <a:latin typeface="+mn-lt"/>
                <a:cs typeface="+mn-cs"/>
              </a:rPr>
              <a:t>value</a:t>
            </a:r>
            <a:r>
              <a:rPr lang="de-DE" sz="2400" dirty="0">
                <a:solidFill>
                  <a:srgbClr val="0070C0"/>
                </a:solidFill>
                <a:latin typeface="+mn-lt"/>
                <a:cs typeface="+mn-cs"/>
              </a:rPr>
              <a:t> */</a:t>
            </a:r>
          </a:p>
          <a:p>
            <a:pPr marL="342900" indent="-342900" fontAlgn="auto">
              <a:spcBef>
                <a:spcPct val="20000"/>
              </a:spcBef>
              <a:spcAft>
                <a:spcPts val="0"/>
              </a:spcAft>
              <a:defRPr/>
            </a:pPr>
            <a:r>
              <a:rPr lang="de-DE" sz="2400" dirty="0">
                <a:solidFill>
                  <a:srgbClr val="0070C0"/>
                </a:solidFill>
                <a:latin typeface="+mn-lt"/>
                <a:cs typeface="+mn-cs"/>
              </a:rPr>
              <a:t>        /*</a:t>
            </a:r>
          </a:p>
          <a:p>
            <a:pPr marL="342900" indent="-342900" fontAlgn="auto">
              <a:spcBef>
                <a:spcPct val="20000"/>
              </a:spcBef>
              <a:spcAft>
                <a:spcPts val="0"/>
              </a:spcAft>
              <a:defRPr/>
            </a:pPr>
            <a:r>
              <a:rPr lang="de-DE" sz="2400" dirty="0">
                <a:solidFill>
                  <a:srgbClr val="0070C0"/>
                </a:solidFill>
                <a:latin typeface="+mn-lt"/>
                <a:cs typeface="+mn-cs"/>
              </a:rPr>
              <a:t>        ** </a:t>
            </a:r>
            <a:r>
              <a:rPr lang="de-DE" sz="2400" dirty="0" err="1">
                <a:solidFill>
                  <a:srgbClr val="0070C0"/>
                </a:solidFill>
                <a:latin typeface="+mn-lt"/>
                <a:cs typeface="+mn-cs"/>
              </a:rPr>
              <a:t>Computes</a:t>
            </a:r>
            <a:r>
              <a:rPr lang="de-DE" sz="2400" dirty="0">
                <a:solidFill>
                  <a:srgbClr val="0070C0"/>
                </a:solidFill>
                <a:latin typeface="+mn-lt"/>
                <a:cs typeface="+mn-cs"/>
              </a:rPr>
              <a:t> '</a:t>
            </a:r>
            <a:r>
              <a:rPr lang="de-DE" sz="2400" dirty="0" err="1">
                <a:solidFill>
                  <a:srgbClr val="0070C0"/>
                </a:solidFill>
                <a:latin typeface="+mn-lt"/>
                <a:cs typeface="+mn-cs"/>
              </a:rPr>
              <a:t>vpdiff</a:t>
            </a:r>
            <a:r>
              <a:rPr lang="de-DE" sz="2400" dirty="0">
                <a:solidFill>
                  <a:srgbClr val="0070C0"/>
                </a:solidFill>
                <a:latin typeface="+mn-lt"/>
                <a:cs typeface="+mn-cs"/>
              </a:rPr>
              <a:t> = (delta+0.5)*</a:t>
            </a:r>
            <a:r>
              <a:rPr lang="de-DE" sz="2400" dirty="0" err="1">
                <a:solidFill>
                  <a:srgbClr val="0070C0"/>
                </a:solidFill>
                <a:latin typeface="+mn-lt"/>
                <a:cs typeface="+mn-cs"/>
              </a:rPr>
              <a:t>step</a:t>
            </a:r>
            <a:r>
              <a:rPr lang="de-DE" sz="2400" dirty="0">
                <a:solidFill>
                  <a:srgbClr val="0070C0"/>
                </a:solidFill>
                <a:latin typeface="+mn-lt"/>
                <a:cs typeface="+mn-cs"/>
              </a:rPr>
              <a:t>/4', but </a:t>
            </a:r>
            <a:r>
              <a:rPr lang="de-DE" sz="2400" dirty="0" err="1">
                <a:solidFill>
                  <a:srgbClr val="0070C0"/>
                </a:solidFill>
                <a:latin typeface="+mn-lt"/>
                <a:cs typeface="+mn-cs"/>
              </a:rPr>
              <a:t>see</a:t>
            </a:r>
            <a:r>
              <a:rPr lang="de-DE" sz="2400" dirty="0">
                <a:solidFill>
                  <a:srgbClr val="0070C0"/>
                </a:solidFill>
                <a:latin typeface="+mn-lt"/>
                <a:cs typeface="+mn-cs"/>
              </a:rPr>
              <a:t> </a:t>
            </a:r>
            <a:r>
              <a:rPr lang="de-DE" sz="2400" dirty="0" err="1">
                <a:solidFill>
                  <a:srgbClr val="0070C0"/>
                </a:solidFill>
                <a:latin typeface="+mn-lt"/>
                <a:cs typeface="+mn-cs"/>
              </a:rPr>
              <a:t>comment</a:t>
            </a:r>
            <a:endParaRPr lang="de-DE" sz="2400" dirty="0">
              <a:solidFill>
                <a:srgbClr val="0070C0"/>
              </a:solidFill>
              <a:latin typeface="+mn-lt"/>
              <a:cs typeface="+mn-cs"/>
            </a:endParaRPr>
          </a:p>
          <a:p>
            <a:pPr marL="342900" indent="-342900" fontAlgn="auto">
              <a:spcBef>
                <a:spcPct val="20000"/>
              </a:spcBef>
              <a:spcAft>
                <a:spcPts val="0"/>
              </a:spcAft>
              <a:defRPr/>
            </a:pPr>
            <a:r>
              <a:rPr lang="de-DE" sz="2400" dirty="0">
                <a:solidFill>
                  <a:srgbClr val="0070C0"/>
                </a:solidFill>
                <a:latin typeface="+mn-lt"/>
                <a:cs typeface="+mn-cs"/>
              </a:rPr>
              <a:t>        ** in </a:t>
            </a:r>
            <a:r>
              <a:rPr lang="de-DE" sz="2400" dirty="0" err="1">
                <a:solidFill>
                  <a:srgbClr val="0070C0"/>
                </a:solidFill>
                <a:latin typeface="+mn-lt"/>
                <a:cs typeface="+mn-cs"/>
              </a:rPr>
              <a:t>adpcm_coder</a:t>
            </a:r>
            <a:r>
              <a:rPr lang="de-DE" sz="2400" dirty="0">
                <a:solidFill>
                  <a:srgbClr val="0070C0"/>
                </a:solidFill>
                <a:latin typeface="+mn-lt"/>
                <a:cs typeface="+mn-cs"/>
              </a:rPr>
              <a:t>.</a:t>
            </a:r>
          </a:p>
          <a:p>
            <a:pPr marL="342900" indent="-342900" fontAlgn="auto">
              <a:spcBef>
                <a:spcPct val="20000"/>
              </a:spcBef>
              <a:spcAft>
                <a:spcPts val="0"/>
              </a:spcAft>
              <a:defRPr/>
            </a:pPr>
            <a:r>
              <a:rPr lang="de-DE" sz="2400" dirty="0">
                <a:solidFill>
                  <a:srgbClr val="0070C0"/>
                </a:solidFill>
                <a:latin typeface="+mn-lt"/>
                <a:cs typeface="+mn-cs"/>
              </a:rPr>
              <a:t>        */</a:t>
            </a:r>
          </a:p>
          <a:p>
            <a:pPr marL="342900" indent="-342900" fontAlgn="auto">
              <a:spcBef>
                <a:spcPct val="20000"/>
              </a:spcBef>
              <a:spcAft>
                <a:spcPts val="0"/>
              </a:spcAft>
              <a:defRPr/>
            </a:pPr>
            <a:r>
              <a:rPr lang="de-DE" sz="2400" dirty="0">
                <a:latin typeface="+mn-lt"/>
                <a:cs typeface="+mn-cs"/>
              </a:rPr>
              <a:t>        </a:t>
            </a:r>
            <a:r>
              <a:rPr lang="de-DE" sz="2400" dirty="0" err="1">
                <a:latin typeface="+mn-lt"/>
                <a:cs typeface="+mn-cs"/>
              </a:rPr>
              <a:t>vpdiff</a:t>
            </a:r>
            <a:r>
              <a:rPr lang="de-DE" sz="2400" dirty="0">
                <a:latin typeface="+mn-lt"/>
                <a:cs typeface="+mn-cs"/>
              </a:rPr>
              <a:t> = </a:t>
            </a:r>
            <a:r>
              <a:rPr lang="de-DE" sz="2400" dirty="0" err="1">
                <a:latin typeface="+mn-lt"/>
                <a:cs typeface="+mn-cs"/>
              </a:rPr>
              <a:t>step</a:t>
            </a:r>
            <a:r>
              <a:rPr lang="de-DE" sz="2400" dirty="0">
                <a:latin typeface="+mn-lt"/>
                <a:cs typeface="+mn-cs"/>
              </a:rPr>
              <a:t> &gt;&gt; 3;</a:t>
            </a:r>
          </a:p>
          <a:p>
            <a:pPr marL="342900" indent="-342900" fontAlgn="auto">
              <a:spcBef>
                <a:spcPct val="20000"/>
              </a:spcBef>
              <a:spcAft>
                <a:spcPts val="0"/>
              </a:spcAft>
              <a:defRPr/>
            </a:pPr>
            <a:r>
              <a:rPr lang="de-DE" sz="2400" dirty="0">
                <a:latin typeface="+mn-lt"/>
                <a:cs typeface="+mn-cs"/>
              </a:rPr>
              <a:t>        </a:t>
            </a:r>
            <a:r>
              <a:rPr lang="de-DE" sz="2400" dirty="0" err="1">
                <a:latin typeface="+mn-lt"/>
                <a:cs typeface="+mn-cs"/>
              </a:rPr>
              <a:t>if</a:t>
            </a:r>
            <a:r>
              <a:rPr lang="de-DE" sz="2400" dirty="0">
                <a:latin typeface="+mn-lt"/>
                <a:cs typeface="+mn-cs"/>
              </a:rPr>
              <a:t> ( </a:t>
            </a:r>
            <a:r>
              <a:rPr lang="de-DE" sz="2400" dirty="0" err="1">
                <a:latin typeface="+mn-lt"/>
                <a:cs typeface="+mn-cs"/>
              </a:rPr>
              <a:t>delta</a:t>
            </a:r>
            <a:r>
              <a:rPr lang="de-DE" sz="2400" dirty="0">
                <a:latin typeface="+mn-lt"/>
                <a:cs typeface="+mn-cs"/>
              </a:rPr>
              <a:t> &amp; 4 ) </a:t>
            </a:r>
            <a:r>
              <a:rPr lang="de-DE" sz="2400" dirty="0" err="1">
                <a:latin typeface="+mn-lt"/>
                <a:cs typeface="+mn-cs"/>
              </a:rPr>
              <a:t>vpdiff</a:t>
            </a:r>
            <a:r>
              <a:rPr lang="de-DE" sz="2400" dirty="0">
                <a:latin typeface="+mn-lt"/>
                <a:cs typeface="+mn-cs"/>
              </a:rPr>
              <a:t> += </a:t>
            </a:r>
            <a:r>
              <a:rPr lang="de-DE" sz="2400" dirty="0" err="1">
                <a:latin typeface="+mn-lt"/>
                <a:cs typeface="+mn-cs"/>
              </a:rPr>
              <a:t>step</a:t>
            </a:r>
            <a:r>
              <a:rPr lang="de-DE" sz="2400" dirty="0">
                <a:latin typeface="+mn-lt"/>
                <a:cs typeface="+mn-cs"/>
              </a:rPr>
              <a:t>;</a:t>
            </a:r>
          </a:p>
          <a:p>
            <a:pPr marL="342900" indent="-342900" fontAlgn="auto">
              <a:spcBef>
                <a:spcPct val="20000"/>
              </a:spcBef>
              <a:spcAft>
                <a:spcPts val="0"/>
              </a:spcAft>
              <a:defRPr/>
            </a:pPr>
            <a:r>
              <a:rPr lang="de-DE" sz="2400" dirty="0">
                <a:latin typeface="+mn-lt"/>
                <a:cs typeface="+mn-cs"/>
              </a:rPr>
              <a:t>        </a:t>
            </a:r>
            <a:r>
              <a:rPr lang="de-DE" sz="2400" dirty="0" err="1">
                <a:latin typeface="+mn-lt"/>
                <a:cs typeface="+mn-cs"/>
              </a:rPr>
              <a:t>if</a:t>
            </a:r>
            <a:r>
              <a:rPr lang="de-DE" sz="2400" dirty="0">
                <a:latin typeface="+mn-lt"/>
                <a:cs typeface="+mn-cs"/>
              </a:rPr>
              <a:t> ( </a:t>
            </a:r>
            <a:r>
              <a:rPr lang="de-DE" sz="2400" dirty="0" err="1">
                <a:latin typeface="+mn-lt"/>
                <a:cs typeface="+mn-cs"/>
              </a:rPr>
              <a:t>delta</a:t>
            </a:r>
            <a:r>
              <a:rPr lang="de-DE" sz="2400" dirty="0">
                <a:latin typeface="+mn-lt"/>
                <a:cs typeface="+mn-cs"/>
              </a:rPr>
              <a:t> &amp; 2 ) </a:t>
            </a:r>
            <a:r>
              <a:rPr lang="de-DE" sz="2400" dirty="0" err="1">
                <a:latin typeface="+mn-lt"/>
                <a:cs typeface="+mn-cs"/>
              </a:rPr>
              <a:t>vpdiff</a:t>
            </a:r>
            <a:r>
              <a:rPr lang="de-DE" sz="2400" dirty="0">
                <a:latin typeface="+mn-lt"/>
                <a:cs typeface="+mn-cs"/>
              </a:rPr>
              <a:t> += </a:t>
            </a:r>
            <a:r>
              <a:rPr lang="de-DE" sz="2400" dirty="0" err="1">
                <a:latin typeface="+mn-lt"/>
                <a:cs typeface="+mn-cs"/>
              </a:rPr>
              <a:t>step</a:t>
            </a:r>
            <a:r>
              <a:rPr lang="de-DE" sz="2400" dirty="0">
                <a:latin typeface="+mn-lt"/>
                <a:cs typeface="+mn-cs"/>
              </a:rPr>
              <a:t>&gt;&gt;1;</a:t>
            </a:r>
          </a:p>
          <a:p>
            <a:pPr marL="342900" indent="-342900" fontAlgn="auto">
              <a:spcBef>
                <a:spcPct val="20000"/>
              </a:spcBef>
              <a:spcAft>
                <a:spcPts val="0"/>
              </a:spcAft>
              <a:defRPr/>
            </a:pPr>
            <a:r>
              <a:rPr lang="de-DE" sz="2400" dirty="0">
                <a:latin typeface="+mn-lt"/>
                <a:cs typeface="+mn-cs"/>
              </a:rPr>
              <a:t>        </a:t>
            </a:r>
            <a:r>
              <a:rPr lang="de-DE" sz="2400" dirty="0" err="1">
                <a:latin typeface="+mn-lt"/>
                <a:cs typeface="+mn-cs"/>
              </a:rPr>
              <a:t>if</a:t>
            </a:r>
            <a:r>
              <a:rPr lang="de-DE" sz="2400" dirty="0">
                <a:latin typeface="+mn-lt"/>
                <a:cs typeface="+mn-cs"/>
              </a:rPr>
              <a:t> ( </a:t>
            </a:r>
            <a:r>
              <a:rPr lang="de-DE" sz="2400" dirty="0" err="1">
                <a:latin typeface="+mn-lt"/>
                <a:cs typeface="+mn-cs"/>
              </a:rPr>
              <a:t>delta</a:t>
            </a:r>
            <a:r>
              <a:rPr lang="de-DE" sz="2400" dirty="0">
                <a:latin typeface="+mn-lt"/>
                <a:cs typeface="+mn-cs"/>
              </a:rPr>
              <a:t> &amp; 1 ) </a:t>
            </a:r>
            <a:r>
              <a:rPr lang="de-DE" sz="2400" dirty="0" err="1">
                <a:latin typeface="+mn-lt"/>
                <a:cs typeface="+mn-cs"/>
              </a:rPr>
              <a:t>vpdiff</a:t>
            </a:r>
            <a:r>
              <a:rPr lang="de-DE" sz="2400" dirty="0">
                <a:latin typeface="+mn-lt"/>
                <a:cs typeface="+mn-cs"/>
              </a:rPr>
              <a:t> += </a:t>
            </a:r>
            <a:r>
              <a:rPr lang="de-DE" sz="2400" dirty="0" err="1">
                <a:latin typeface="+mn-lt"/>
                <a:cs typeface="+mn-cs"/>
              </a:rPr>
              <a:t>step</a:t>
            </a:r>
            <a:r>
              <a:rPr lang="de-DE" sz="2400" dirty="0">
                <a:latin typeface="+mn-lt"/>
                <a:cs typeface="+mn-cs"/>
              </a:rPr>
              <a:t>&gt;&gt;2;</a:t>
            </a:r>
          </a:p>
          <a:p>
            <a:pPr marL="342900" indent="-342900" fontAlgn="auto">
              <a:spcBef>
                <a:spcPct val="20000"/>
              </a:spcBef>
              <a:spcAft>
                <a:spcPts val="0"/>
              </a:spcAft>
              <a:defRPr/>
            </a:pPr>
            <a:endParaRPr lang="de-DE" sz="2400" dirty="0">
              <a:latin typeface="+mn-lt"/>
              <a:cs typeface="+mn-cs"/>
            </a:endParaRPr>
          </a:p>
          <a:p>
            <a:pPr marL="342900" indent="-342900" fontAlgn="auto">
              <a:spcBef>
                <a:spcPct val="20000"/>
              </a:spcBef>
              <a:spcAft>
                <a:spcPts val="0"/>
              </a:spcAft>
              <a:defRPr/>
            </a:pPr>
            <a:r>
              <a:rPr lang="de-DE" sz="2400" dirty="0">
                <a:latin typeface="+mn-lt"/>
                <a:cs typeface="+mn-cs"/>
              </a:rPr>
              <a:t>        </a:t>
            </a:r>
            <a:r>
              <a:rPr lang="de-DE" sz="2400" dirty="0" err="1">
                <a:latin typeface="+mn-lt"/>
                <a:cs typeface="+mn-cs"/>
              </a:rPr>
              <a:t>if</a:t>
            </a:r>
            <a:r>
              <a:rPr lang="de-DE" sz="2400" dirty="0">
                <a:latin typeface="+mn-lt"/>
                <a:cs typeface="+mn-cs"/>
              </a:rPr>
              <a:t> ( </a:t>
            </a:r>
            <a:r>
              <a:rPr lang="de-DE" sz="2400" dirty="0" err="1">
                <a:latin typeface="+mn-lt"/>
                <a:cs typeface="+mn-cs"/>
              </a:rPr>
              <a:t>sign</a:t>
            </a:r>
            <a:r>
              <a:rPr lang="de-DE" sz="2400" dirty="0">
                <a:latin typeface="+mn-lt"/>
                <a:cs typeface="+mn-cs"/>
              </a:rPr>
              <a:t> )</a:t>
            </a:r>
          </a:p>
          <a:p>
            <a:pPr marL="342900" indent="-342900" fontAlgn="auto">
              <a:spcBef>
                <a:spcPct val="20000"/>
              </a:spcBef>
              <a:spcAft>
                <a:spcPts val="0"/>
              </a:spcAft>
              <a:defRPr/>
            </a:pPr>
            <a:r>
              <a:rPr lang="de-DE" sz="2400" dirty="0">
                <a:latin typeface="+mn-lt"/>
                <a:cs typeface="+mn-cs"/>
              </a:rPr>
              <a:t>          </a:t>
            </a:r>
            <a:r>
              <a:rPr lang="de-DE" sz="2400" dirty="0" err="1">
                <a:latin typeface="+mn-lt"/>
                <a:cs typeface="+mn-cs"/>
              </a:rPr>
              <a:t>valpred</a:t>
            </a:r>
            <a:r>
              <a:rPr lang="de-DE" sz="2400" dirty="0">
                <a:latin typeface="+mn-lt"/>
                <a:cs typeface="+mn-cs"/>
              </a:rPr>
              <a:t> -= </a:t>
            </a:r>
            <a:r>
              <a:rPr lang="de-DE" sz="2400" dirty="0" err="1">
                <a:latin typeface="+mn-lt"/>
                <a:cs typeface="+mn-cs"/>
              </a:rPr>
              <a:t>vpdiff</a:t>
            </a:r>
            <a:r>
              <a:rPr lang="de-DE" sz="2400" dirty="0">
                <a:latin typeface="+mn-lt"/>
                <a:cs typeface="+mn-cs"/>
              </a:rPr>
              <a:t>;</a:t>
            </a:r>
          </a:p>
          <a:p>
            <a:pPr marL="342900" indent="-342900" fontAlgn="auto">
              <a:spcBef>
                <a:spcPct val="20000"/>
              </a:spcBef>
              <a:spcAft>
                <a:spcPts val="0"/>
              </a:spcAft>
              <a:defRPr/>
            </a:pPr>
            <a:r>
              <a:rPr lang="de-DE" sz="2400" dirty="0">
                <a:latin typeface="+mn-lt"/>
                <a:cs typeface="+mn-cs"/>
              </a:rPr>
              <a:t>        </a:t>
            </a:r>
            <a:r>
              <a:rPr lang="de-DE" sz="2400" dirty="0" err="1">
                <a:latin typeface="+mn-lt"/>
                <a:cs typeface="+mn-cs"/>
              </a:rPr>
              <a:t>else</a:t>
            </a:r>
            <a:endParaRPr lang="de-DE" sz="2400" dirty="0">
              <a:latin typeface="+mn-lt"/>
              <a:cs typeface="+mn-cs"/>
            </a:endParaRPr>
          </a:p>
          <a:p>
            <a:pPr marL="342900" indent="-342900" fontAlgn="auto">
              <a:spcBef>
                <a:spcPct val="20000"/>
              </a:spcBef>
              <a:spcAft>
                <a:spcPts val="0"/>
              </a:spcAft>
              <a:defRPr/>
            </a:pPr>
            <a:r>
              <a:rPr lang="de-DE" sz="2400" dirty="0">
                <a:latin typeface="+mn-lt"/>
                <a:cs typeface="+mn-cs"/>
              </a:rPr>
              <a:t>          </a:t>
            </a:r>
            <a:r>
              <a:rPr lang="de-DE" sz="2400" dirty="0" err="1">
                <a:latin typeface="+mn-lt"/>
                <a:cs typeface="+mn-cs"/>
              </a:rPr>
              <a:t>valpred</a:t>
            </a:r>
            <a:r>
              <a:rPr lang="de-DE" sz="2400" dirty="0">
                <a:latin typeface="+mn-lt"/>
                <a:cs typeface="+mn-cs"/>
              </a:rPr>
              <a:t> += </a:t>
            </a:r>
            <a:r>
              <a:rPr lang="de-DE" sz="2400" dirty="0" err="1">
                <a:latin typeface="+mn-lt"/>
                <a:cs typeface="+mn-cs"/>
              </a:rPr>
              <a:t>vpdiff</a:t>
            </a:r>
            <a:r>
              <a:rPr lang="de-DE" sz="2400" dirty="0">
                <a:latin typeface="+mn-lt"/>
                <a:cs typeface="+mn-cs"/>
              </a:rPr>
              <a:t>;</a:t>
            </a:r>
          </a:p>
          <a:p>
            <a:pPr marL="342900" indent="-342900" fontAlgn="auto">
              <a:spcBef>
                <a:spcPct val="20000"/>
              </a:spcBef>
              <a:spcAft>
                <a:spcPts val="0"/>
              </a:spcAft>
              <a:defRPr/>
            </a:pPr>
            <a:endParaRPr lang="de-DE" sz="2400" dirty="0">
              <a:latin typeface="+mn-lt"/>
              <a:cs typeface="+mn-cs"/>
            </a:endParaRPr>
          </a:p>
          <a:p>
            <a:pPr marL="342900" indent="-342900" fontAlgn="auto">
              <a:spcBef>
                <a:spcPct val="20000"/>
              </a:spcBef>
              <a:spcAft>
                <a:spcPts val="0"/>
              </a:spcAft>
              <a:defRPr/>
            </a:pPr>
            <a:r>
              <a:rPr lang="de-DE" sz="2400" dirty="0">
                <a:solidFill>
                  <a:srgbClr val="0070C0"/>
                </a:solidFill>
                <a:latin typeface="+mn-lt"/>
                <a:cs typeface="+mn-cs"/>
              </a:rPr>
              <a:t>        /* </a:t>
            </a:r>
            <a:r>
              <a:rPr lang="de-DE" sz="2400" dirty="0" err="1">
                <a:solidFill>
                  <a:srgbClr val="0070C0"/>
                </a:solidFill>
                <a:latin typeface="+mn-lt"/>
                <a:cs typeface="+mn-cs"/>
              </a:rPr>
              <a:t>Step</a:t>
            </a:r>
            <a:r>
              <a:rPr lang="de-DE" sz="2400" dirty="0">
                <a:solidFill>
                  <a:srgbClr val="0070C0"/>
                </a:solidFill>
                <a:latin typeface="+mn-lt"/>
                <a:cs typeface="+mn-cs"/>
              </a:rPr>
              <a:t> 5 - </a:t>
            </a:r>
            <a:r>
              <a:rPr lang="de-DE" sz="2400" dirty="0" err="1">
                <a:solidFill>
                  <a:srgbClr val="0070C0"/>
                </a:solidFill>
                <a:latin typeface="+mn-lt"/>
                <a:cs typeface="+mn-cs"/>
              </a:rPr>
              <a:t>clamp</a:t>
            </a:r>
            <a:r>
              <a:rPr lang="de-DE" sz="2400" dirty="0">
                <a:solidFill>
                  <a:srgbClr val="0070C0"/>
                </a:solidFill>
                <a:latin typeface="+mn-lt"/>
                <a:cs typeface="+mn-cs"/>
              </a:rPr>
              <a:t> </a:t>
            </a:r>
            <a:r>
              <a:rPr lang="de-DE" sz="2400" dirty="0" err="1">
                <a:solidFill>
                  <a:srgbClr val="0070C0"/>
                </a:solidFill>
                <a:latin typeface="+mn-lt"/>
                <a:cs typeface="+mn-cs"/>
              </a:rPr>
              <a:t>output</a:t>
            </a:r>
            <a:r>
              <a:rPr lang="de-DE" sz="2400" dirty="0">
                <a:solidFill>
                  <a:srgbClr val="0070C0"/>
                </a:solidFill>
                <a:latin typeface="+mn-lt"/>
                <a:cs typeface="+mn-cs"/>
              </a:rPr>
              <a:t> </a:t>
            </a:r>
            <a:r>
              <a:rPr lang="de-DE" sz="2400" dirty="0" err="1">
                <a:solidFill>
                  <a:srgbClr val="0070C0"/>
                </a:solidFill>
                <a:latin typeface="+mn-lt"/>
                <a:cs typeface="+mn-cs"/>
              </a:rPr>
              <a:t>value</a:t>
            </a:r>
            <a:r>
              <a:rPr lang="de-DE" sz="2400" dirty="0">
                <a:solidFill>
                  <a:srgbClr val="0070C0"/>
                </a:solidFill>
                <a:latin typeface="+mn-lt"/>
                <a:cs typeface="+mn-cs"/>
              </a:rPr>
              <a:t> */</a:t>
            </a:r>
          </a:p>
          <a:p>
            <a:pPr marL="342900" indent="-342900" fontAlgn="auto">
              <a:spcBef>
                <a:spcPct val="20000"/>
              </a:spcBef>
              <a:spcAft>
                <a:spcPts val="0"/>
              </a:spcAft>
              <a:defRPr/>
            </a:pPr>
            <a:r>
              <a:rPr lang="de-DE" sz="2400" dirty="0">
                <a:latin typeface="+mn-lt"/>
                <a:cs typeface="+mn-cs"/>
              </a:rPr>
              <a:t>        </a:t>
            </a:r>
            <a:r>
              <a:rPr lang="de-DE" sz="2400" dirty="0" err="1">
                <a:latin typeface="+mn-lt"/>
                <a:cs typeface="+mn-cs"/>
              </a:rPr>
              <a:t>if</a:t>
            </a:r>
            <a:r>
              <a:rPr lang="de-DE" sz="2400" dirty="0">
                <a:latin typeface="+mn-lt"/>
                <a:cs typeface="+mn-cs"/>
              </a:rPr>
              <a:t> ( </a:t>
            </a:r>
            <a:r>
              <a:rPr lang="de-DE" sz="2400" dirty="0" err="1">
                <a:latin typeface="+mn-lt"/>
                <a:cs typeface="+mn-cs"/>
              </a:rPr>
              <a:t>valpred</a:t>
            </a:r>
            <a:r>
              <a:rPr lang="de-DE" sz="2400" dirty="0">
                <a:latin typeface="+mn-lt"/>
                <a:cs typeface="+mn-cs"/>
              </a:rPr>
              <a:t> &gt; 32767 )</a:t>
            </a:r>
          </a:p>
          <a:p>
            <a:pPr marL="342900" indent="-342900" fontAlgn="auto">
              <a:spcBef>
                <a:spcPct val="20000"/>
              </a:spcBef>
              <a:spcAft>
                <a:spcPts val="0"/>
              </a:spcAft>
              <a:defRPr/>
            </a:pPr>
            <a:r>
              <a:rPr lang="de-DE" sz="2400" dirty="0">
                <a:latin typeface="+mn-lt"/>
                <a:cs typeface="+mn-cs"/>
              </a:rPr>
              <a:t>          </a:t>
            </a:r>
            <a:r>
              <a:rPr lang="de-DE" sz="2400" dirty="0" err="1">
                <a:latin typeface="+mn-lt"/>
                <a:cs typeface="+mn-cs"/>
              </a:rPr>
              <a:t>valpred</a:t>
            </a:r>
            <a:r>
              <a:rPr lang="de-DE" sz="2400" dirty="0">
                <a:latin typeface="+mn-lt"/>
                <a:cs typeface="+mn-cs"/>
              </a:rPr>
              <a:t> = 32767;</a:t>
            </a:r>
          </a:p>
          <a:p>
            <a:pPr marL="342900" indent="-342900" fontAlgn="auto">
              <a:spcBef>
                <a:spcPct val="20000"/>
              </a:spcBef>
              <a:spcAft>
                <a:spcPts val="0"/>
              </a:spcAft>
              <a:defRPr/>
            </a:pPr>
            <a:r>
              <a:rPr lang="de-DE" sz="2400" dirty="0">
                <a:latin typeface="+mn-lt"/>
                <a:cs typeface="+mn-cs"/>
              </a:rPr>
              <a:t>        </a:t>
            </a:r>
            <a:r>
              <a:rPr lang="de-DE" sz="2400" dirty="0" err="1">
                <a:latin typeface="+mn-lt"/>
                <a:cs typeface="+mn-cs"/>
              </a:rPr>
              <a:t>else</a:t>
            </a:r>
            <a:r>
              <a:rPr lang="de-DE" sz="2400" dirty="0">
                <a:latin typeface="+mn-lt"/>
                <a:cs typeface="+mn-cs"/>
              </a:rPr>
              <a:t> </a:t>
            </a:r>
            <a:r>
              <a:rPr lang="de-DE" sz="2400" dirty="0" err="1">
                <a:latin typeface="+mn-lt"/>
                <a:cs typeface="+mn-cs"/>
              </a:rPr>
              <a:t>if</a:t>
            </a:r>
            <a:r>
              <a:rPr lang="de-DE" sz="2400" dirty="0">
                <a:latin typeface="+mn-lt"/>
                <a:cs typeface="+mn-cs"/>
              </a:rPr>
              <a:t> ( </a:t>
            </a:r>
            <a:r>
              <a:rPr lang="de-DE" sz="2400" dirty="0" err="1">
                <a:latin typeface="+mn-lt"/>
                <a:cs typeface="+mn-cs"/>
              </a:rPr>
              <a:t>valpred</a:t>
            </a:r>
            <a:r>
              <a:rPr lang="de-DE" sz="2400" dirty="0">
                <a:latin typeface="+mn-lt"/>
                <a:cs typeface="+mn-cs"/>
              </a:rPr>
              <a:t> &lt; -32768 )</a:t>
            </a:r>
          </a:p>
          <a:p>
            <a:pPr marL="342900" indent="-342900" fontAlgn="auto">
              <a:spcBef>
                <a:spcPct val="20000"/>
              </a:spcBef>
              <a:spcAft>
                <a:spcPts val="0"/>
              </a:spcAft>
              <a:defRPr/>
            </a:pPr>
            <a:r>
              <a:rPr lang="de-DE" sz="2400" dirty="0">
                <a:latin typeface="+mn-lt"/>
                <a:cs typeface="+mn-cs"/>
              </a:rPr>
              <a:t>          </a:t>
            </a:r>
            <a:r>
              <a:rPr lang="de-DE" sz="2400" dirty="0" err="1">
                <a:latin typeface="+mn-lt"/>
                <a:cs typeface="+mn-cs"/>
              </a:rPr>
              <a:t>valpred</a:t>
            </a:r>
            <a:r>
              <a:rPr lang="de-DE" sz="2400" dirty="0">
                <a:latin typeface="+mn-lt"/>
                <a:cs typeface="+mn-cs"/>
              </a:rPr>
              <a:t> = -32768;</a:t>
            </a:r>
          </a:p>
          <a:p>
            <a:pPr marL="342900" indent="-342900" fontAlgn="auto">
              <a:spcBef>
                <a:spcPct val="20000"/>
              </a:spcBef>
              <a:spcAft>
                <a:spcPts val="0"/>
              </a:spcAft>
              <a:defRPr/>
            </a:pPr>
            <a:endParaRPr lang="de-DE" sz="2400" dirty="0">
              <a:latin typeface="+mn-lt"/>
              <a:cs typeface="+mn-cs"/>
            </a:endParaRPr>
          </a:p>
          <a:p>
            <a:pPr marL="342900" indent="-342900" fontAlgn="auto">
              <a:spcBef>
                <a:spcPct val="20000"/>
              </a:spcBef>
              <a:spcAft>
                <a:spcPts val="0"/>
              </a:spcAft>
              <a:defRPr/>
            </a:pPr>
            <a:r>
              <a:rPr lang="de-DE" sz="2400" dirty="0">
                <a:solidFill>
                  <a:srgbClr val="0070C0"/>
                </a:solidFill>
                <a:latin typeface="+mn-lt"/>
                <a:cs typeface="+mn-cs"/>
              </a:rPr>
              <a:t>        /* </a:t>
            </a:r>
            <a:r>
              <a:rPr lang="de-DE" sz="2400" dirty="0" err="1">
                <a:solidFill>
                  <a:srgbClr val="0070C0"/>
                </a:solidFill>
                <a:latin typeface="+mn-lt"/>
                <a:cs typeface="+mn-cs"/>
              </a:rPr>
              <a:t>Step</a:t>
            </a:r>
            <a:r>
              <a:rPr lang="de-DE" sz="2400" dirty="0">
                <a:solidFill>
                  <a:srgbClr val="0070C0"/>
                </a:solidFill>
                <a:latin typeface="+mn-lt"/>
                <a:cs typeface="+mn-cs"/>
              </a:rPr>
              <a:t> 6 - Update </a:t>
            </a:r>
            <a:r>
              <a:rPr lang="de-DE" sz="2400" dirty="0" err="1">
                <a:solidFill>
                  <a:srgbClr val="0070C0"/>
                </a:solidFill>
                <a:latin typeface="+mn-lt"/>
                <a:cs typeface="+mn-cs"/>
              </a:rPr>
              <a:t>step</a:t>
            </a:r>
            <a:r>
              <a:rPr lang="de-DE" sz="2400" dirty="0">
                <a:solidFill>
                  <a:srgbClr val="0070C0"/>
                </a:solidFill>
                <a:latin typeface="+mn-lt"/>
                <a:cs typeface="+mn-cs"/>
              </a:rPr>
              <a:t> </a:t>
            </a:r>
            <a:r>
              <a:rPr lang="de-DE" sz="2400" dirty="0" err="1">
                <a:solidFill>
                  <a:srgbClr val="0070C0"/>
                </a:solidFill>
                <a:latin typeface="+mn-lt"/>
                <a:cs typeface="+mn-cs"/>
              </a:rPr>
              <a:t>value</a:t>
            </a:r>
            <a:r>
              <a:rPr lang="de-DE" sz="2400" dirty="0">
                <a:solidFill>
                  <a:srgbClr val="0070C0"/>
                </a:solidFill>
                <a:latin typeface="+mn-lt"/>
                <a:cs typeface="+mn-cs"/>
              </a:rPr>
              <a:t> */</a:t>
            </a:r>
          </a:p>
          <a:p>
            <a:pPr marL="342900" indent="-342900" fontAlgn="auto">
              <a:spcBef>
                <a:spcPct val="20000"/>
              </a:spcBef>
              <a:spcAft>
                <a:spcPts val="0"/>
              </a:spcAft>
              <a:defRPr/>
            </a:pPr>
            <a:r>
              <a:rPr lang="de-DE" sz="2400" dirty="0">
                <a:latin typeface="+mn-lt"/>
                <a:cs typeface="+mn-cs"/>
              </a:rPr>
              <a:t>        </a:t>
            </a:r>
            <a:r>
              <a:rPr lang="de-DE" sz="2400" dirty="0" err="1">
                <a:latin typeface="+mn-lt"/>
                <a:cs typeface="+mn-cs"/>
              </a:rPr>
              <a:t>step</a:t>
            </a:r>
            <a:r>
              <a:rPr lang="de-DE" sz="2400" dirty="0">
                <a:latin typeface="+mn-lt"/>
                <a:cs typeface="+mn-cs"/>
              </a:rPr>
              <a:t> = </a:t>
            </a:r>
            <a:r>
              <a:rPr lang="de-DE" sz="2400" dirty="0" err="1">
                <a:latin typeface="+mn-lt"/>
                <a:cs typeface="+mn-cs"/>
              </a:rPr>
              <a:t>stepsizeTable</a:t>
            </a:r>
            <a:r>
              <a:rPr lang="de-DE" sz="2400" dirty="0">
                <a:latin typeface="+mn-lt"/>
                <a:cs typeface="+mn-cs"/>
              </a:rPr>
              <a:t>[</a:t>
            </a:r>
            <a:r>
              <a:rPr lang="de-DE" sz="2400" dirty="0" err="1">
                <a:latin typeface="+mn-lt"/>
                <a:cs typeface="+mn-cs"/>
              </a:rPr>
              <a:t>index</a:t>
            </a:r>
            <a:r>
              <a:rPr lang="de-DE" sz="2400" dirty="0">
                <a:latin typeface="+mn-lt"/>
                <a:cs typeface="+mn-cs"/>
              </a:rPr>
              <a:t>];</a:t>
            </a:r>
          </a:p>
        </p:txBody>
      </p:sp>
      <p:sp>
        <p:nvSpPr>
          <p:cNvPr id="5131" name="Inhaltsplatzhalter 5">
            <a:extLst>
              <a:ext uri="{FF2B5EF4-FFF2-40B4-BE49-F238E27FC236}">
                <a16:creationId xmlns:a16="http://schemas.microsoft.com/office/drawing/2014/main" id="{83582B99-3078-4D13-8E28-AE35468E6164}"/>
              </a:ext>
            </a:extLst>
          </p:cNvPr>
          <p:cNvSpPr txBox="1">
            <a:spLocks/>
          </p:cNvSpPr>
          <p:nvPr/>
        </p:nvSpPr>
        <p:spPr bwMode="auto">
          <a:xfrm>
            <a:off x="6215063" y="1571625"/>
            <a:ext cx="2714625" cy="4737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en-US" sz="1100">
                <a:latin typeface="Calibri" panose="020F0502020204030204" pitchFamily="34" charset="0"/>
              </a:rPr>
              <a:t> </a:t>
            </a:r>
            <a:r>
              <a:rPr lang="en-US" altLang="en-US" sz="1100">
                <a:solidFill>
                  <a:srgbClr val="0070C0"/>
                </a:solidFill>
                <a:latin typeface="Calibri" panose="020F0502020204030204" pitchFamily="34" charset="0"/>
              </a:rPr>
              <a:t>/* Step 7 - Output value */</a:t>
            </a:r>
          </a:p>
          <a:p>
            <a:pPr eaLnBrk="1" hangingPunct="1">
              <a:spcBef>
                <a:spcPct val="20000"/>
              </a:spcBef>
            </a:pPr>
            <a:r>
              <a:rPr lang="en-US" altLang="en-US" sz="1100">
                <a:solidFill>
                  <a:srgbClr val="0070C0"/>
                </a:solidFill>
                <a:latin typeface="Calibri" panose="020F0502020204030204" pitchFamily="34" charset="0"/>
              </a:rPr>
              <a:t>[…]</a:t>
            </a:r>
          </a:p>
          <a:p>
            <a:pPr eaLnBrk="1" hangingPunct="1">
              <a:spcBef>
                <a:spcPct val="20000"/>
              </a:spcBef>
            </a:pPr>
            <a:r>
              <a:rPr lang="en-US" altLang="en-US" sz="1100">
                <a:latin typeface="Calibri" panose="020F0502020204030204" pitchFamily="34" charset="0"/>
              </a:rPr>
              <a:t>#define signedUnsignedModification 0x8000</a:t>
            </a:r>
          </a:p>
          <a:p>
            <a:pPr eaLnBrk="1" hangingPunct="1">
              <a:spcBef>
                <a:spcPct val="20000"/>
              </a:spcBef>
            </a:pPr>
            <a:r>
              <a:rPr lang="en-US" altLang="en-US" sz="1100">
                <a:latin typeface="Calibri" panose="020F0502020204030204" pitchFamily="34" charset="0"/>
              </a:rPr>
              <a:t>#if PRINT_ARRAY</a:t>
            </a:r>
          </a:p>
          <a:p>
            <a:pPr eaLnBrk="1" hangingPunct="1">
              <a:spcBef>
                <a:spcPct val="20000"/>
              </a:spcBef>
            </a:pPr>
            <a:r>
              <a:rPr lang="en-US" altLang="en-US" sz="1100">
                <a:latin typeface="Calibri" panose="020F0502020204030204" pitchFamily="34" charset="0"/>
              </a:rPr>
              <a:t>        t_print(separator);</a:t>
            </a:r>
          </a:p>
          <a:p>
            <a:pPr eaLnBrk="1" hangingPunct="1">
              <a:spcBef>
                <a:spcPct val="20000"/>
              </a:spcBef>
            </a:pPr>
            <a:r>
              <a:rPr lang="en-US" altLang="en-US" sz="1100">
                <a:latin typeface="Calibri" panose="020F0502020204030204" pitchFamily="34" charset="0"/>
              </a:rPr>
              <a:t>        t_printHex( (valpred+signedUnsignedModification) &amp; 0xFFFF, 4);</a:t>
            </a:r>
          </a:p>
          <a:p>
            <a:pPr eaLnBrk="1" hangingPunct="1">
              <a:spcBef>
                <a:spcPct val="20000"/>
              </a:spcBef>
            </a:pPr>
            <a:r>
              <a:rPr lang="en-US" altLang="en-US" sz="1100">
                <a:latin typeface="Calibri" panose="020F0502020204030204" pitchFamily="34" charset="0"/>
              </a:rPr>
              <a:t>        if (printCounter%10==9) separator=",\r\n";</a:t>
            </a:r>
          </a:p>
          <a:p>
            <a:pPr eaLnBrk="1" hangingPunct="1">
              <a:spcBef>
                <a:spcPct val="20000"/>
              </a:spcBef>
            </a:pPr>
            <a:r>
              <a:rPr lang="en-US" altLang="en-US" sz="1100">
                <a:latin typeface="Calibri" panose="020F0502020204030204" pitchFamily="34" charset="0"/>
              </a:rPr>
              <a:t>        else separator=", ";</a:t>
            </a:r>
          </a:p>
          <a:p>
            <a:pPr eaLnBrk="1" hangingPunct="1">
              <a:spcBef>
                <a:spcPct val="20000"/>
              </a:spcBef>
            </a:pPr>
            <a:r>
              <a:rPr lang="en-US" altLang="en-US" sz="1100">
                <a:latin typeface="Calibri" panose="020F0502020204030204" pitchFamily="34" charset="0"/>
              </a:rPr>
              <a:t>        printCounter++;</a:t>
            </a:r>
          </a:p>
          <a:p>
            <a:pPr eaLnBrk="1" hangingPunct="1">
              <a:spcBef>
                <a:spcPct val="20000"/>
              </a:spcBef>
            </a:pPr>
            <a:r>
              <a:rPr lang="en-US" altLang="en-US" sz="1100">
                <a:latin typeface="Calibri" panose="020F0502020204030204" pitchFamily="34" charset="0"/>
              </a:rPr>
              <a:t>#else</a:t>
            </a:r>
          </a:p>
          <a:p>
            <a:pPr eaLnBrk="1" hangingPunct="1">
              <a:spcBef>
                <a:spcPct val="20000"/>
              </a:spcBef>
            </a:pPr>
            <a:r>
              <a:rPr lang="en-US" altLang="en-US" sz="1100">
                <a:latin typeface="Calibri" panose="020F0502020204030204" pitchFamily="34" charset="0"/>
              </a:rPr>
              <a:t>        if (printCounter&amp;1)</a:t>
            </a:r>
          </a:p>
          <a:p>
            <a:pPr eaLnBrk="1" hangingPunct="1">
              <a:spcBef>
                <a:spcPct val="20000"/>
              </a:spcBef>
            </a:pPr>
            <a:r>
              <a:rPr lang="en-US" altLang="en-US" sz="1100">
                <a:latin typeface="Calibri" panose="020F0502020204030204" pitchFamily="34" charset="0"/>
              </a:rPr>
              <a:t>        writeToAudioOutL( (valpred+signedUnsignedModification) &amp; 0xFFFF);</a:t>
            </a:r>
          </a:p>
          <a:p>
            <a:pPr eaLnBrk="1" hangingPunct="1">
              <a:spcBef>
                <a:spcPct val="20000"/>
              </a:spcBef>
            </a:pPr>
            <a:r>
              <a:rPr lang="en-US" altLang="en-US" sz="1100">
                <a:latin typeface="Calibri" panose="020F0502020204030204" pitchFamily="34" charset="0"/>
              </a:rPr>
              <a:t>        else  writeToAudioOutR( (valpred+signedUnsignedModification) &amp; 0xFFFF);</a:t>
            </a:r>
          </a:p>
          <a:p>
            <a:pPr eaLnBrk="1" hangingPunct="1">
              <a:spcBef>
                <a:spcPct val="20000"/>
              </a:spcBef>
            </a:pPr>
            <a:r>
              <a:rPr lang="en-US" altLang="en-US" sz="1100">
                <a:latin typeface="Calibri" panose="020F0502020204030204" pitchFamily="34" charset="0"/>
              </a:rPr>
              <a:t>        printCounter++;</a:t>
            </a:r>
          </a:p>
          <a:p>
            <a:pPr eaLnBrk="1" hangingPunct="1">
              <a:spcBef>
                <a:spcPct val="20000"/>
              </a:spcBef>
            </a:pPr>
            <a:r>
              <a:rPr lang="en-US" altLang="en-US" sz="1100">
                <a:latin typeface="Calibri" panose="020F0502020204030204" pitchFamily="34" charset="0"/>
              </a:rPr>
              <a:t>#endif</a:t>
            </a:r>
          </a:p>
          <a:p>
            <a:pPr eaLnBrk="1" hangingPunct="1">
              <a:spcBef>
                <a:spcPct val="20000"/>
              </a:spcBef>
            </a:pPr>
            <a:r>
              <a:rPr lang="en-US" altLang="en-US" sz="1100">
                <a:latin typeface="Calibri" panose="020F0502020204030204" pitchFamily="34" charset="0"/>
              </a:rPr>
              <a:t>}</a:t>
            </a:r>
          </a:p>
          <a:p>
            <a:pPr eaLnBrk="1" hangingPunct="1">
              <a:spcBef>
                <a:spcPct val="20000"/>
              </a:spcBef>
            </a:pPr>
            <a:r>
              <a:rPr lang="en-US" altLang="en-US" sz="1100">
                <a:latin typeface="Calibri" panose="020F0502020204030204" pitchFamily="34" charset="0"/>
              </a:rPr>
              <a:t>[…]</a:t>
            </a:r>
            <a:endParaRPr lang="de-DE" altLang="zh-CN" sz="110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86668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7"/>
          <p:cNvGrpSpPr>
            <a:grpSpLocks/>
          </p:cNvGrpSpPr>
          <p:nvPr/>
        </p:nvGrpSpPr>
        <p:grpSpPr bwMode="auto">
          <a:xfrm>
            <a:off x="4635500" y="2858170"/>
            <a:ext cx="3575050" cy="1081087"/>
            <a:chOff x="3161" y="1813"/>
            <a:chExt cx="2252" cy="681"/>
          </a:xfrm>
          <a:noFill/>
        </p:grpSpPr>
        <p:sp>
          <p:nvSpPr>
            <p:cNvPr id="8207" name="Text Box 12"/>
            <p:cNvSpPr txBox="1">
              <a:spLocks noChangeArrowheads="1"/>
            </p:cNvSpPr>
            <p:nvPr/>
          </p:nvSpPr>
          <p:spPr bwMode="auto">
            <a:xfrm>
              <a:off x="3161" y="1813"/>
              <a:ext cx="2252" cy="21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400" dirty="0">
                  <a:solidFill>
                    <a:schemeClr val="hlink"/>
                  </a:solidFill>
                  <a:latin typeface="Tahoma" pitchFamily="34" charset="0"/>
                </a:rPr>
                <a:t>- </a:t>
              </a:r>
              <a:r>
                <a:rPr lang="en-US" b="1" dirty="0">
                  <a:latin typeface="Tahoma" pitchFamily="34" charset="0"/>
                </a:rPr>
                <a:t>instruction extension/definition</a:t>
              </a:r>
            </a:p>
          </p:txBody>
        </p:sp>
        <p:sp>
          <p:nvSpPr>
            <p:cNvPr id="8208" name="Text Box 13"/>
            <p:cNvSpPr txBox="1">
              <a:spLocks noChangeArrowheads="1"/>
            </p:cNvSpPr>
            <p:nvPr/>
          </p:nvSpPr>
          <p:spPr bwMode="auto">
            <a:xfrm>
              <a:off x="3294" y="1957"/>
              <a:ext cx="1325" cy="19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hlink"/>
                  </a:solidFill>
                  <a:latin typeface="Tahoma" pitchFamily="34" charset="0"/>
                </a:rPr>
                <a:t>- </a:t>
              </a:r>
              <a:r>
                <a:rPr lang="en-US" b="1" dirty="0">
                  <a:latin typeface="Tahoma" pitchFamily="34" charset="0"/>
                </a:rPr>
                <a:t>parameterization</a:t>
              </a:r>
            </a:p>
          </p:txBody>
        </p:sp>
        <p:sp>
          <p:nvSpPr>
            <p:cNvPr id="8209" name="Text Box 14"/>
            <p:cNvSpPr txBox="1">
              <a:spLocks noChangeArrowheads="1"/>
            </p:cNvSpPr>
            <p:nvPr/>
          </p:nvSpPr>
          <p:spPr bwMode="auto">
            <a:xfrm>
              <a:off x="3408" y="2109"/>
              <a:ext cx="1903" cy="38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buFontTx/>
                <a:buChar char="-"/>
              </a:pPr>
              <a:r>
                <a:rPr lang="en-US" sz="1800" dirty="0">
                  <a:solidFill>
                    <a:schemeClr val="hlink"/>
                  </a:solidFill>
                  <a:latin typeface="Tahoma" pitchFamily="34" charset="0"/>
                </a:rPr>
                <a:t> </a:t>
              </a:r>
              <a:r>
                <a:rPr lang="en-US" b="1" dirty="0">
                  <a:latin typeface="Tahoma" pitchFamily="34" charset="0"/>
                </a:rPr>
                <a:t>inclusion/non-inclusion of</a:t>
              </a:r>
            </a:p>
            <a:p>
              <a:r>
                <a:rPr lang="en-US" b="1" dirty="0">
                  <a:latin typeface="Tahoma" pitchFamily="34" charset="0"/>
                </a:rPr>
                <a:t>functionality/devices</a:t>
              </a:r>
            </a:p>
          </p:txBody>
        </p:sp>
      </p:grp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ASIPs: efficiency vs. flexibility</a:t>
            </a:r>
          </a:p>
        </p:txBody>
      </p:sp>
      <p:sp>
        <p:nvSpPr>
          <p:cNvPr id="8195" name="Text Box 5"/>
          <p:cNvSpPr txBox="1">
            <a:spLocks noChangeArrowheads="1"/>
          </p:cNvSpPr>
          <p:nvPr/>
        </p:nvSpPr>
        <p:spPr bwMode="auto">
          <a:xfrm>
            <a:off x="962025" y="5974432"/>
            <a:ext cx="6605588" cy="3127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/>
          <a:lstStyle/>
          <a:p>
            <a:pPr algn="l"/>
            <a:r>
              <a:rPr lang="en-US" sz="1400" dirty="0" err="1"/>
              <a:t>src</a:t>
            </a:r>
            <a:r>
              <a:rPr lang="en-US" sz="1400" dirty="0"/>
              <a:t>: Henkel “Design and Architectures for Embedded Systems (ESII)”</a:t>
            </a:r>
          </a:p>
        </p:txBody>
      </p:sp>
      <p:sp>
        <p:nvSpPr>
          <p:cNvPr id="8196" name="Text Box 4"/>
          <p:cNvSpPr txBox="1">
            <a:spLocks noChangeArrowheads="1"/>
          </p:cNvSpPr>
          <p:nvPr/>
        </p:nvSpPr>
        <p:spPr bwMode="auto">
          <a:xfrm>
            <a:off x="3376613" y="5468020"/>
            <a:ext cx="3311525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>
                <a:solidFill>
                  <a:schemeClr val="bg2"/>
                </a:solidFill>
                <a:latin typeface="Tahoma" pitchFamily="34" charset="0"/>
              </a:rPr>
              <a:t>Flexibility, 1/time-to-market, …</a:t>
            </a:r>
          </a:p>
        </p:txBody>
      </p:sp>
      <p:sp>
        <p:nvSpPr>
          <p:cNvPr id="8197" name="Text Box 5"/>
          <p:cNvSpPr txBox="1">
            <a:spLocks noChangeArrowheads="1"/>
          </p:cNvSpPr>
          <p:nvPr/>
        </p:nvSpPr>
        <p:spPr bwMode="auto">
          <a:xfrm rot="-5400000">
            <a:off x="-962025" y="3126458"/>
            <a:ext cx="4776787" cy="341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chemeClr val="bg2"/>
                </a:solidFill>
                <a:latin typeface="Tahoma" pitchFamily="34" charset="0"/>
              </a:rPr>
              <a:t>“efficiency”: MIPS/$, MHz/</a:t>
            </a:r>
            <a:r>
              <a:rPr lang="en-US" sz="1800" dirty="0" err="1">
                <a:solidFill>
                  <a:schemeClr val="bg2"/>
                </a:solidFill>
                <a:latin typeface="Tahoma" pitchFamily="34" charset="0"/>
              </a:rPr>
              <a:t>mW</a:t>
            </a:r>
            <a:r>
              <a:rPr lang="en-US" sz="1800" dirty="0">
                <a:solidFill>
                  <a:schemeClr val="bg2"/>
                </a:solidFill>
                <a:latin typeface="Tahoma" pitchFamily="34" charset="0"/>
              </a:rPr>
              <a:t>, MIPS/area, …</a:t>
            </a:r>
          </a:p>
        </p:txBody>
      </p:sp>
      <p:sp>
        <p:nvSpPr>
          <p:cNvPr id="8198" name="Line 6"/>
          <p:cNvSpPr>
            <a:spLocks noChangeShapeType="1"/>
          </p:cNvSpPr>
          <p:nvPr/>
        </p:nvSpPr>
        <p:spPr bwMode="auto">
          <a:xfrm>
            <a:off x="1700213" y="5391820"/>
            <a:ext cx="5638800" cy="0"/>
          </a:xfrm>
          <a:prstGeom prst="line">
            <a:avLst/>
          </a:prstGeom>
          <a:noFill/>
          <a:ln w="19050">
            <a:solidFill>
              <a:schemeClr val="bg2"/>
            </a:solidFill>
            <a:miter lim="800000"/>
            <a:headEnd/>
            <a:tailEnd type="triangle" w="med" len="med"/>
          </a:ln>
        </p:spPr>
        <p:txBody>
          <a:bodyPr wrap="none"/>
          <a:lstStyle/>
          <a:p>
            <a:endParaRPr lang="en-AU"/>
          </a:p>
        </p:txBody>
      </p:sp>
      <p:sp>
        <p:nvSpPr>
          <p:cNvPr id="8199" name="Line 7"/>
          <p:cNvSpPr>
            <a:spLocks noChangeShapeType="1"/>
          </p:cNvSpPr>
          <p:nvPr/>
        </p:nvSpPr>
        <p:spPr bwMode="auto">
          <a:xfrm rot="-5400000">
            <a:off x="-280193" y="3409826"/>
            <a:ext cx="4572000" cy="1587"/>
          </a:xfrm>
          <a:prstGeom prst="line">
            <a:avLst/>
          </a:prstGeom>
          <a:noFill/>
          <a:ln w="19050">
            <a:solidFill>
              <a:schemeClr val="bg2"/>
            </a:solidFill>
            <a:miter lim="800000"/>
            <a:headEnd/>
            <a:tailEnd type="triangle" w="med" len="med"/>
          </a:ln>
        </p:spPr>
        <p:txBody>
          <a:bodyPr wrap="none"/>
          <a:lstStyle/>
          <a:p>
            <a:endParaRPr lang="en-AU"/>
          </a:p>
        </p:txBody>
      </p:sp>
      <p:sp>
        <p:nvSpPr>
          <p:cNvPr id="8200" name="Freeform 8"/>
          <p:cNvSpPr>
            <a:spLocks/>
          </p:cNvSpPr>
          <p:nvPr/>
        </p:nvSpPr>
        <p:spPr bwMode="auto">
          <a:xfrm>
            <a:off x="2233613" y="1429420"/>
            <a:ext cx="4724400" cy="3733800"/>
          </a:xfrm>
          <a:custGeom>
            <a:avLst/>
            <a:gdLst>
              <a:gd name="T0" fmla="*/ 0 w 2976"/>
              <a:gd name="T1" fmla="*/ 0 h 2352"/>
              <a:gd name="T2" fmla="*/ 2147483647 w 2976"/>
              <a:gd name="T3" fmla="*/ 2147483647 h 2352"/>
              <a:gd name="T4" fmla="*/ 2147483647 w 2976"/>
              <a:gd name="T5" fmla="*/ 2147483647 h 2352"/>
              <a:gd name="T6" fmla="*/ 0 60000 65536"/>
              <a:gd name="T7" fmla="*/ 0 60000 65536"/>
              <a:gd name="T8" fmla="*/ 0 60000 65536"/>
              <a:gd name="T9" fmla="*/ 0 w 2976"/>
              <a:gd name="T10" fmla="*/ 0 h 2352"/>
              <a:gd name="T11" fmla="*/ 2976 w 2976"/>
              <a:gd name="T12" fmla="*/ 2352 h 235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976" h="2352">
                <a:moveTo>
                  <a:pt x="0" y="0"/>
                </a:moveTo>
                <a:cubicBezTo>
                  <a:pt x="64" y="764"/>
                  <a:pt x="128" y="1528"/>
                  <a:pt x="624" y="1920"/>
                </a:cubicBezTo>
                <a:cubicBezTo>
                  <a:pt x="1120" y="2312"/>
                  <a:pt x="2584" y="2280"/>
                  <a:pt x="2976" y="2352"/>
                </a:cubicBezTo>
              </a:path>
            </a:pathLst>
          </a:custGeom>
          <a:noFill/>
          <a:ln w="28575">
            <a:solidFill>
              <a:srgbClr val="FF9966"/>
            </a:solidFill>
            <a:prstDash val="dash"/>
            <a:miter lim="800000"/>
            <a:headEnd/>
            <a:tailEnd/>
          </a:ln>
        </p:spPr>
        <p:txBody>
          <a:bodyPr wrap="none"/>
          <a:lstStyle/>
          <a:p>
            <a:endParaRPr lang="en-US"/>
          </a:p>
        </p:txBody>
      </p:sp>
      <p:sp>
        <p:nvSpPr>
          <p:cNvPr id="10" name="Text Box 9"/>
          <p:cNvSpPr txBox="1">
            <a:spLocks noChangeArrowheads="1"/>
          </p:cNvSpPr>
          <p:nvPr/>
        </p:nvSpPr>
        <p:spPr bwMode="auto">
          <a:xfrm>
            <a:off x="2157413" y="1658020"/>
            <a:ext cx="2371725" cy="925512"/>
          </a:xfrm>
          <a:prstGeom prst="rect">
            <a:avLst/>
          </a:prstGeom>
          <a:solidFill>
            <a:srgbClr val="FFFFCC"/>
          </a:solidFill>
          <a:ln w="9525">
            <a:solidFill>
              <a:srgbClr val="FF9966"/>
            </a:solidFill>
            <a:miter lim="800000"/>
            <a:headEnd/>
            <a:tailEnd/>
          </a:ln>
          <a:effectLst>
            <a:outerShdw dist="107763" dir="18900000" algn="ctr" rotWithShape="0">
              <a:srgbClr val="B2B2B2"/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800" b="1" dirty="0">
                <a:solidFill>
                  <a:schemeClr val="hlink"/>
                </a:solidFill>
                <a:latin typeface="Tahoma" pitchFamily="34" charset="0"/>
              </a:rPr>
              <a:t>ASIC:</a:t>
            </a:r>
          </a:p>
          <a:p>
            <a:pPr>
              <a:defRPr/>
            </a:pPr>
            <a:r>
              <a:rPr lang="en-US" sz="1800" dirty="0">
                <a:latin typeface="Tahoma" pitchFamily="34" charset="0"/>
              </a:rPr>
              <a:t>- Non-programmable,</a:t>
            </a:r>
          </a:p>
          <a:p>
            <a:pPr>
              <a:defRPr/>
            </a:pPr>
            <a:r>
              <a:rPr lang="en-US" sz="1800" dirty="0">
                <a:latin typeface="Tahoma" pitchFamily="34" charset="0"/>
              </a:rPr>
              <a:t>- highly specialized</a:t>
            </a:r>
          </a:p>
        </p:txBody>
      </p:sp>
      <p:sp>
        <p:nvSpPr>
          <p:cNvPr id="11" name="Text Box 10"/>
          <p:cNvSpPr txBox="1">
            <a:spLocks noChangeArrowheads="1"/>
          </p:cNvSpPr>
          <p:nvPr/>
        </p:nvSpPr>
        <p:spPr bwMode="auto">
          <a:xfrm>
            <a:off x="4786313" y="4096420"/>
            <a:ext cx="2081212" cy="650875"/>
          </a:xfrm>
          <a:prstGeom prst="rect">
            <a:avLst/>
          </a:prstGeom>
          <a:solidFill>
            <a:srgbClr val="FFFFCC"/>
          </a:solidFill>
          <a:ln w="9525">
            <a:solidFill>
              <a:srgbClr val="FF9966"/>
            </a:solidFill>
            <a:miter lim="800000"/>
            <a:headEnd/>
            <a:tailEnd/>
          </a:ln>
          <a:effectLst>
            <a:outerShdw dist="107763" dir="18900000" algn="ctr" rotWithShape="0">
              <a:srgbClr val="B2B2B2"/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800" b="1" dirty="0">
                <a:solidFill>
                  <a:schemeClr val="hlink"/>
                </a:solidFill>
                <a:latin typeface="Tahoma" pitchFamily="34" charset="0"/>
              </a:rPr>
              <a:t>General purpose</a:t>
            </a:r>
          </a:p>
          <a:p>
            <a:pPr>
              <a:defRPr/>
            </a:pPr>
            <a:r>
              <a:rPr lang="en-US" sz="1800" b="1" dirty="0">
                <a:solidFill>
                  <a:schemeClr val="hlink"/>
                </a:solidFill>
                <a:latin typeface="Tahoma" pitchFamily="34" charset="0"/>
              </a:rPr>
              <a:t>processor</a:t>
            </a:r>
          </a:p>
        </p:txBody>
      </p:sp>
      <p:sp>
        <p:nvSpPr>
          <p:cNvPr id="12" name="Text Box 11"/>
          <p:cNvSpPr txBox="1">
            <a:spLocks noChangeArrowheads="1"/>
          </p:cNvSpPr>
          <p:nvPr/>
        </p:nvSpPr>
        <p:spPr bwMode="auto">
          <a:xfrm>
            <a:off x="3054350" y="2969295"/>
            <a:ext cx="1527175" cy="925512"/>
          </a:xfrm>
          <a:prstGeom prst="rect">
            <a:avLst/>
          </a:prstGeom>
          <a:solidFill>
            <a:srgbClr val="FFFFCC"/>
          </a:solidFill>
          <a:ln w="9525">
            <a:solidFill>
              <a:schemeClr val="hlink"/>
            </a:solidFill>
            <a:miter lim="800000"/>
            <a:headEnd/>
            <a:tailEnd/>
          </a:ln>
          <a:effectLst>
            <a:outerShdw dist="107763" dir="18900000" algn="ctr" rotWithShape="0">
              <a:srgbClr val="B2B2B2"/>
            </a:outerShdw>
          </a:effectLst>
        </p:spPr>
        <p:txBody>
          <a:bodyPr>
            <a:spAutoFit/>
          </a:bodyPr>
          <a:lstStyle/>
          <a:p>
            <a:pPr>
              <a:defRPr/>
            </a:pPr>
            <a:r>
              <a:rPr lang="en-US" sz="1800" b="1" dirty="0">
                <a:solidFill>
                  <a:schemeClr val="hlink"/>
                </a:solidFill>
                <a:latin typeface="Tahoma" pitchFamily="34" charset="0"/>
              </a:rPr>
              <a:t>ASIP</a:t>
            </a:r>
          </a:p>
          <a:p>
            <a:pPr>
              <a:defRPr/>
            </a:pPr>
            <a:r>
              <a:rPr lang="en-US" sz="1800" b="1" dirty="0">
                <a:solidFill>
                  <a:schemeClr val="hlink"/>
                </a:solidFill>
                <a:latin typeface="Tahoma" pitchFamily="34" charset="0"/>
              </a:rPr>
              <a:t>(extensible</a:t>
            </a:r>
          </a:p>
          <a:p>
            <a:pPr>
              <a:defRPr/>
            </a:pPr>
            <a:r>
              <a:rPr lang="en-US" sz="1800" b="1" dirty="0">
                <a:solidFill>
                  <a:schemeClr val="hlink"/>
                </a:solidFill>
                <a:latin typeface="Tahoma" pitchFamily="34" charset="0"/>
              </a:rPr>
              <a:t>processor)</a:t>
            </a:r>
            <a:r>
              <a:rPr lang="en-US" sz="1800" dirty="0">
                <a:solidFill>
                  <a:schemeClr val="tx2"/>
                </a:solidFill>
                <a:latin typeface="Tahoma" pitchFamily="34" charset="0"/>
              </a:rPr>
              <a:t>              </a:t>
            </a:r>
          </a:p>
        </p:txBody>
      </p:sp>
      <p:sp>
        <p:nvSpPr>
          <p:cNvPr id="8205" name="Text Box 22"/>
          <p:cNvSpPr txBox="1">
            <a:spLocks noChangeArrowheads="1"/>
          </p:cNvSpPr>
          <p:nvPr/>
        </p:nvSpPr>
        <p:spPr bwMode="auto">
          <a:xfrm>
            <a:off x="1963738" y="1210345"/>
            <a:ext cx="296545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b="1">
                <a:latin typeface="Tahoma" pitchFamily="34" charset="0"/>
              </a:rPr>
              <a:t>“</a:t>
            </a:r>
            <a:r>
              <a:rPr lang="en-US" b="1" i="1">
                <a:latin typeface="Tahoma" pitchFamily="34" charset="0"/>
              </a:rPr>
              <a:t>Hardware solution</a:t>
            </a:r>
            <a:r>
              <a:rPr lang="en-US" b="1">
                <a:latin typeface="Tahoma" pitchFamily="34" charset="0"/>
              </a:rPr>
              <a:t>”</a:t>
            </a:r>
          </a:p>
        </p:txBody>
      </p:sp>
      <p:sp>
        <p:nvSpPr>
          <p:cNvPr id="8206" name="Text Box 23"/>
          <p:cNvSpPr txBox="1">
            <a:spLocks noChangeArrowheads="1"/>
          </p:cNvSpPr>
          <p:nvPr/>
        </p:nvSpPr>
        <p:spPr bwMode="auto">
          <a:xfrm>
            <a:off x="7024688" y="4077370"/>
            <a:ext cx="1616075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b="1">
                <a:latin typeface="Tahoma" pitchFamily="34" charset="0"/>
              </a:rPr>
              <a:t>“</a:t>
            </a:r>
            <a:r>
              <a:rPr lang="en-US" b="1" i="1">
                <a:latin typeface="Tahoma" pitchFamily="34" charset="0"/>
              </a:rPr>
              <a:t>Software</a:t>
            </a:r>
          </a:p>
          <a:p>
            <a:r>
              <a:rPr lang="en-US" b="1" i="1">
                <a:latin typeface="Tahoma" pitchFamily="34" charset="0"/>
              </a:rPr>
              <a:t>solution</a:t>
            </a:r>
            <a:r>
              <a:rPr lang="en-US" b="1">
                <a:latin typeface="Tahoma" pitchFamily="34" charset="0"/>
              </a:rPr>
              <a:t>”</a:t>
            </a:r>
          </a:p>
        </p:txBody>
      </p:sp>
      <p:sp>
        <p:nvSpPr>
          <p:cNvPr id="23" name="Rectangle 22"/>
          <p:cNvSpPr/>
          <p:nvPr/>
        </p:nvSpPr>
        <p:spPr bwMode="auto">
          <a:xfrm>
            <a:off x="3090442" y="2751876"/>
            <a:ext cx="5472953" cy="2070848"/>
          </a:xfrm>
          <a:prstGeom prst="rect">
            <a:avLst/>
          </a:prstGeom>
          <a:solidFill>
            <a:schemeClr val="tx1">
              <a:alpha val="8000"/>
            </a:schemeClr>
          </a:solidFill>
          <a:ln w="12699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>
              <a:ln>
                <a:noFill/>
              </a:ln>
              <a:solidFill>
                <a:srgbClr val="000099"/>
              </a:solidFill>
              <a:effectLst/>
              <a:latin typeface="Arial" charset="0"/>
            </a:endParaRPr>
          </a:p>
        </p:txBody>
      </p:sp>
      <p:sp>
        <p:nvSpPr>
          <p:cNvPr id="19" name="Rounded Rectangle 18"/>
          <p:cNvSpPr/>
          <p:nvPr/>
        </p:nvSpPr>
        <p:spPr bwMode="auto">
          <a:xfrm>
            <a:off x="1828862" y="2758226"/>
            <a:ext cx="5317055" cy="2145268"/>
          </a:xfrm>
          <a:prstGeom prst="roundRect">
            <a:avLst/>
          </a:prstGeom>
          <a:gradFill flip="none" rotWithShape="1"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2700000" scaled="1"/>
            <a:tileRect/>
          </a:gra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457200" indent="-336550" algn="l">
              <a:lnSpc>
                <a:spcPct val="150000"/>
              </a:lnSpc>
              <a:buClr>
                <a:srgbClr val="FF0000"/>
              </a:buClr>
              <a:buFont typeface="Wingdings" pitchFamily="2" charset="2"/>
              <a:buChar char="q"/>
            </a:pPr>
            <a:r>
              <a:rPr lang="en-US" sz="2000" dirty="0">
                <a:solidFill>
                  <a:srgbClr val="000000"/>
                </a:solidFill>
                <a:latin typeface="+mn-lt"/>
              </a:rPr>
              <a:t>The best performance</a:t>
            </a:r>
          </a:p>
          <a:p>
            <a:pPr marL="457200" indent="-336550" algn="l">
              <a:lnSpc>
                <a:spcPct val="150000"/>
              </a:lnSpc>
              <a:buClr>
                <a:srgbClr val="FF0000"/>
              </a:buClr>
              <a:buFont typeface="Wingdings" pitchFamily="2" charset="2"/>
              <a:buChar char="q"/>
              <a:tabLst/>
            </a:pPr>
            <a:r>
              <a:rPr lang="en-US" sz="2000" dirty="0">
                <a:solidFill>
                  <a:srgbClr val="000000"/>
                </a:solidFill>
                <a:latin typeface="+mn-lt"/>
              </a:rPr>
              <a:t>The highest development cost</a:t>
            </a:r>
          </a:p>
          <a:p>
            <a:pPr marL="457200" indent="-336550" algn="l">
              <a:lnSpc>
                <a:spcPct val="150000"/>
              </a:lnSpc>
              <a:buClr>
                <a:srgbClr val="FF0000"/>
              </a:buClr>
              <a:buFont typeface="Wingdings" pitchFamily="2" charset="2"/>
              <a:buChar char="q"/>
              <a:tabLst/>
            </a:pPr>
            <a:r>
              <a:rPr lang="en-US" sz="2000" dirty="0">
                <a:solidFill>
                  <a:srgbClr val="000000"/>
                </a:solidFill>
                <a:latin typeface="+mn-lt"/>
              </a:rPr>
              <a:t>Only reasonable for high volume products</a:t>
            </a:r>
          </a:p>
        </p:txBody>
      </p:sp>
    </p:spTree>
    <p:extLst>
      <p:ext uri="{BB962C8B-B14F-4D97-AF65-F5344CB8AC3E}">
        <p14:creationId xmlns:p14="http://schemas.microsoft.com/office/powerpoint/2010/main" val="102336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19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>
            <a:extLst>
              <a:ext uri="{FF2B5EF4-FFF2-40B4-BE49-F238E27FC236}">
                <a16:creationId xmlns:a16="http://schemas.microsoft.com/office/drawing/2014/main" id="{30D129B5-6EE4-4B43-8A1C-3FE56C74E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An Example: ASIPs</a:t>
            </a:r>
            <a:endParaRPr lang="en-US" altLang="zh-CN" dirty="0"/>
          </a:p>
        </p:txBody>
      </p:sp>
      <p:sp>
        <p:nvSpPr>
          <p:cNvPr id="31747" name="Rectangle 3">
            <a:extLst>
              <a:ext uri="{FF2B5EF4-FFF2-40B4-BE49-F238E27FC236}">
                <a16:creationId xmlns:a16="http://schemas.microsoft.com/office/drawing/2014/main" id="{7E43CF04-26A3-4CD2-AE2F-716500EE9D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0525" y="1124744"/>
            <a:ext cx="8053388" cy="4933156"/>
          </a:xfrm>
        </p:spPr>
        <p:txBody>
          <a:bodyPr/>
          <a:lstStyle/>
          <a:p>
            <a:pPr>
              <a:lnSpc>
                <a:spcPct val="80000"/>
              </a:lnSpc>
            </a:pPr>
            <a:endParaRPr lang="en-US" altLang="zh-CN" sz="2000" b="1" dirty="0"/>
          </a:p>
          <a:p>
            <a:pPr>
              <a:lnSpc>
                <a:spcPct val="80000"/>
              </a:lnSpc>
            </a:pPr>
            <a:r>
              <a:rPr lang="en-US" altLang="zh-CN" sz="2000" b="1" dirty="0"/>
              <a:t>CPU0:  The original CPU</a:t>
            </a:r>
          </a:p>
          <a:p>
            <a:pPr>
              <a:lnSpc>
                <a:spcPct val="80000"/>
              </a:lnSpc>
            </a:pPr>
            <a:endParaRPr lang="en-US" altLang="zh-CN" sz="2000" b="1" dirty="0"/>
          </a:p>
          <a:p>
            <a:pPr>
              <a:lnSpc>
                <a:spcPct val="80000"/>
              </a:lnSpc>
            </a:pPr>
            <a:r>
              <a:rPr lang="en-US" altLang="zh-CN" sz="2000" b="1" dirty="0"/>
              <a:t>CPU1:  Optimization for speed </a:t>
            </a:r>
          </a:p>
          <a:p>
            <a:pPr>
              <a:lnSpc>
                <a:spcPct val="80000"/>
              </a:lnSpc>
            </a:pPr>
            <a:endParaRPr lang="en-US" altLang="zh-CN" sz="2000" b="1" dirty="0"/>
          </a:p>
          <a:p>
            <a:pPr>
              <a:lnSpc>
                <a:spcPct val="80000"/>
              </a:lnSpc>
            </a:pPr>
            <a:r>
              <a:rPr lang="en-US" altLang="zh-CN" sz="2000" b="1" dirty="0"/>
              <a:t>CPU2:  Optimization for energy   and area</a:t>
            </a:r>
          </a:p>
          <a:p>
            <a:pPr>
              <a:lnSpc>
                <a:spcPct val="80000"/>
              </a:lnSpc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26699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>
            <a:extLst>
              <a:ext uri="{FF2B5EF4-FFF2-40B4-BE49-F238E27FC236}">
                <a16:creationId xmlns:a16="http://schemas.microsoft.com/office/drawing/2014/main" id="{144E8A75-A783-477F-9970-FA7A0B40C7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An Example: </a:t>
            </a:r>
            <a:r>
              <a:rPr lang="en-GB" altLang="zh-CN" dirty="0"/>
              <a:t>Benchmarking</a:t>
            </a:r>
            <a:endParaRPr lang="en-US" altLang="zh-CN" dirty="0">
              <a:solidFill>
                <a:schemeClr val="bg1"/>
              </a:solidFill>
            </a:endParaRPr>
          </a:p>
        </p:txBody>
      </p:sp>
      <p:graphicFrame>
        <p:nvGraphicFramePr>
          <p:cNvPr id="32771" name="Object 3">
            <a:extLst>
              <a:ext uri="{FF2B5EF4-FFF2-40B4-BE49-F238E27FC236}">
                <a16:creationId xmlns:a16="http://schemas.microsoft.com/office/drawing/2014/main" id="{B68CC6D5-4F8C-4DBA-8F66-C16AA8283416}"/>
              </a:ext>
            </a:extLst>
          </p:cNvPr>
          <p:cNvGraphicFramePr>
            <a:graphicFrameLocks noGrp="1" noChangeAspect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1780922795"/>
              </p:ext>
            </p:extLst>
          </p:nvPr>
        </p:nvGraphicFramePr>
        <p:xfrm>
          <a:off x="389005" y="980728"/>
          <a:ext cx="3687613" cy="21219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2" name="图表" r:id="rId3" imgW="6096075" imgH="4067089" progId="MSGraph.Chart.8">
                  <p:embed followColorScheme="full"/>
                </p:oleObj>
              </mc:Choice>
              <mc:Fallback>
                <p:oleObj name="图表" r:id="rId3" imgW="6096075" imgH="4067089" progId="MSGraph.Chart.8">
                  <p:embed followColorScheme="full"/>
                  <p:pic>
                    <p:nvPicPr>
                      <p:cNvPr id="32771" name="Object 3">
                        <a:extLst>
                          <a:ext uri="{FF2B5EF4-FFF2-40B4-BE49-F238E27FC236}">
                            <a16:creationId xmlns:a16="http://schemas.microsoft.com/office/drawing/2014/main" id="{B68CC6D5-4F8C-4DBA-8F66-C16AA828341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9005" y="980728"/>
                        <a:ext cx="3687613" cy="212191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D34B6AE0-93F7-4CEF-BA21-CEF1FB900B8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89014698"/>
              </p:ext>
            </p:extLst>
          </p:nvPr>
        </p:nvGraphicFramePr>
        <p:xfrm>
          <a:off x="4757778" y="982157"/>
          <a:ext cx="3685128" cy="2120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3" name="图表" r:id="rId5" imgW="6096075" imgH="4067089" progId="MSGraph.Chart.8">
                  <p:embed followColorScheme="full"/>
                </p:oleObj>
              </mc:Choice>
              <mc:Fallback>
                <p:oleObj name="图表" r:id="rId5" imgW="6096075" imgH="4067089" progId="MSGraph.Chart.8">
                  <p:embed followColorScheme="full"/>
                  <p:pic>
                    <p:nvPicPr>
                      <p:cNvPr id="33795" name="Object 3">
                        <a:extLst>
                          <a:ext uri="{FF2B5EF4-FFF2-40B4-BE49-F238E27FC236}">
                            <a16:creationId xmlns:a16="http://schemas.microsoft.com/office/drawing/2014/main" id="{3C081AB8-6D77-4D2D-AB0B-611A92F65EC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57778" y="982157"/>
                        <a:ext cx="3685128" cy="2120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3">
            <a:extLst>
              <a:ext uri="{FF2B5EF4-FFF2-40B4-BE49-F238E27FC236}">
                <a16:creationId xmlns:a16="http://schemas.microsoft.com/office/drawing/2014/main" id="{23CA9693-AE9F-43EE-8D97-37F6326721C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5988167"/>
              </p:ext>
            </p:extLst>
          </p:nvPr>
        </p:nvGraphicFramePr>
        <p:xfrm>
          <a:off x="423376" y="3753850"/>
          <a:ext cx="3687408" cy="21219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4" name="图表" r:id="rId7" imgW="6096075" imgH="4067089" progId="MSGraph.Chart.8">
                  <p:embed followColorScheme="full"/>
                </p:oleObj>
              </mc:Choice>
              <mc:Fallback>
                <p:oleObj name="图表" r:id="rId7" imgW="6096075" imgH="4067089" progId="MSGraph.Chart.8">
                  <p:embed followColorScheme="full"/>
                  <p:pic>
                    <p:nvPicPr>
                      <p:cNvPr id="34819" name="Object 3">
                        <a:extLst>
                          <a:ext uri="{FF2B5EF4-FFF2-40B4-BE49-F238E27FC236}">
                            <a16:creationId xmlns:a16="http://schemas.microsoft.com/office/drawing/2014/main" id="{F9EDA188-8EC0-432D-8136-0F150464A3D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3376" y="3753850"/>
                        <a:ext cx="3687408" cy="212191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06F85DCA-3716-4C8B-A840-823A14C62A3C}"/>
              </a:ext>
            </a:extLst>
          </p:cNvPr>
          <p:cNvSpPr txBox="1"/>
          <p:nvPr/>
        </p:nvSpPr>
        <p:spPr>
          <a:xfrm>
            <a:off x="292577" y="3003357"/>
            <a:ext cx="3031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 Cycles and Execution Time</a:t>
            </a:r>
            <a:endParaRPr lang="en-GB" dirty="0">
              <a:solidFill>
                <a:srgbClr val="0070C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7B8FFB-5AC5-48C9-A76A-46038A6C20B8}"/>
              </a:ext>
            </a:extLst>
          </p:cNvPr>
          <p:cNvSpPr txBox="1"/>
          <p:nvPr/>
        </p:nvSpPr>
        <p:spPr>
          <a:xfrm>
            <a:off x="4661349" y="3032388"/>
            <a:ext cx="1210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CPU Area</a:t>
            </a:r>
            <a:endParaRPr lang="en-GB" dirty="0">
              <a:solidFill>
                <a:srgbClr val="0070C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F2B9369-618D-4F55-A5A1-4CCD0771C3A3}"/>
              </a:ext>
            </a:extLst>
          </p:cNvPr>
          <p:cNvSpPr txBox="1"/>
          <p:nvPr/>
        </p:nvSpPr>
        <p:spPr>
          <a:xfrm>
            <a:off x="381896" y="5776479"/>
            <a:ext cx="2198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Maximal Frequency</a:t>
            </a:r>
            <a:endParaRPr lang="en-GB" dirty="0">
              <a:solidFill>
                <a:srgbClr val="0070C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85151C-19AA-439E-9777-F9C98891157A}"/>
              </a:ext>
            </a:extLst>
          </p:cNvPr>
          <p:cNvSpPr txBox="1"/>
          <p:nvPr/>
        </p:nvSpPr>
        <p:spPr>
          <a:xfrm>
            <a:off x="4757775" y="5820961"/>
            <a:ext cx="3506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Power and Energy Consumption</a:t>
            </a:r>
            <a:endParaRPr lang="en-GB" dirty="0">
              <a:solidFill>
                <a:srgbClr val="0070C0"/>
              </a:solidFill>
            </a:endParaRPr>
          </a:p>
        </p:txBody>
      </p:sp>
      <p:graphicFrame>
        <p:nvGraphicFramePr>
          <p:cNvPr id="10" name="Object 3">
            <a:extLst>
              <a:ext uri="{FF2B5EF4-FFF2-40B4-BE49-F238E27FC236}">
                <a16:creationId xmlns:a16="http://schemas.microsoft.com/office/drawing/2014/main" id="{96EE6B00-0971-489F-8022-32E21C69C94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9402737"/>
              </p:ext>
            </p:extLst>
          </p:nvPr>
        </p:nvGraphicFramePr>
        <p:xfrm>
          <a:off x="4757776" y="3798332"/>
          <a:ext cx="3687408" cy="21219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5" name="图表" r:id="rId9" imgW="6096075" imgH="4067089" progId="MSGraph.Chart.8">
                  <p:embed followColorScheme="full"/>
                </p:oleObj>
              </mc:Choice>
              <mc:Fallback>
                <p:oleObj name="图表" r:id="rId9" imgW="6096075" imgH="4067089" progId="MSGraph.Chart.8">
                  <p:embed followColorScheme="full"/>
                  <p:pic>
                    <p:nvPicPr>
                      <p:cNvPr id="36867" name="Object 3">
                        <a:extLst>
                          <a:ext uri="{FF2B5EF4-FFF2-40B4-BE49-F238E27FC236}">
                            <a16:creationId xmlns:a16="http://schemas.microsoft.com/office/drawing/2014/main" id="{4E74291F-70DE-44E3-81F0-B4D4B93BC8E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57776" y="3798332"/>
                        <a:ext cx="3687408" cy="212191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020450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5501A6-D55B-49AC-95A9-69E3627C6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An Example: Conclusions</a:t>
            </a:r>
            <a:endParaRPr lang="en-US" dirty="0"/>
          </a:p>
        </p:txBody>
      </p:sp>
      <p:sp>
        <p:nvSpPr>
          <p:cNvPr id="4" name="AutoShape 3">
            <a:extLst>
              <a:ext uri="{FF2B5EF4-FFF2-40B4-BE49-F238E27FC236}">
                <a16:creationId xmlns:a16="http://schemas.microsoft.com/office/drawing/2014/main" id="{9C0D8479-9B94-48B0-87F7-C5CF1668DA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2600" y="2805336"/>
            <a:ext cx="2286000" cy="2667000"/>
          </a:xfrm>
          <a:prstGeom prst="roundRect">
            <a:avLst>
              <a:gd name="adj" fmla="val 16667"/>
            </a:avLst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99CCFF"/>
                    </a:gs>
                    <a:gs pos="100000">
                      <a:srgbClr val="99CCFF">
                        <a:gamma/>
                        <a:tint val="27451"/>
                        <a:invGamma/>
                      </a:srgbClr>
                    </a:gs>
                  </a:gsLst>
                  <a:lin ang="540000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zh-CN" altLang="en-US">
              <a:latin typeface="Verdana" panose="020B0604030504040204" pitchFamily="34" charset="0"/>
            </a:endParaRPr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5F24B002-01CD-4021-9352-436550D9EE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0" y="2805336"/>
            <a:ext cx="2286000" cy="2667000"/>
          </a:xfrm>
          <a:prstGeom prst="roundRect">
            <a:avLst>
              <a:gd name="adj" fmla="val 16667"/>
            </a:avLst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99CCFF"/>
                    </a:gs>
                    <a:gs pos="100000">
                      <a:srgbClr val="99CCFF">
                        <a:gamma/>
                        <a:tint val="27451"/>
                        <a:invGamma/>
                      </a:srgbClr>
                    </a:gs>
                  </a:gsLst>
                  <a:lin ang="540000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zh-CN" altLang="en-US">
              <a:latin typeface="Verdana" panose="020B0604030504040204" pitchFamily="34" charset="0"/>
            </a:endParaRPr>
          </a:p>
        </p:txBody>
      </p:sp>
      <p:sp>
        <p:nvSpPr>
          <p:cNvPr id="6" name="Text Box 5">
            <a:extLst>
              <a:ext uri="{FF2B5EF4-FFF2-40B4-BE49-F238E27FC236}">
                <a16:creationId xmlns:a16="http://schemas.microsoft.com/office/drawing/2014/main" id="{ABE3E242-037B-4AF8-9C59-55A2EFD601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38250" y="3005361"/>
            <a:ext cx="2038350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/>
            <a:r>
              <a:rPr lang="en-US" altLang="zh-CN" sz="2000" b="1" dirty="0">
                <a:solidFill>
                  <a:srgbClr val="000000"/>
                </a:solidFill>
              </a:rPr>
              <a:t>CPU1</a:t>
            </a:r>
          </a:p>
          <a:p>
            <a:pPr marL="285750" indent="-285750" eaLnBrk="0" hangingPunct="0">
              <a:buFont typeface="Wingdings" panose="05000000000000000000" pitchFamily="2" charset="2"/>
              <a:buChar char="Ø"/>
            </a:pPr>
            <a:r>
              <a:rPr lang="en-US" altLang="zh-CN" sz="1400" dirty="0">
                <a:solidFill>
                  <a:srgbClr val="000000"/>
                </a:solidFill>
              </a:rPr>
              <a:t>Obviously much faster</a:t>
            </a:r>
          </a:p>
          <a:p>
            <a:pPr marL="285750" indent="-285750" eaLnBrk="0" hangingPunct="0">
              <a:buFont typeface="Wingdings" panose="05000000000000000000" pitchFamily="2" charset="2"/>
              <a:buChar char="Ø"/>
            </a:pPr>
            <a:r>
              <a:rPr lang="en-US" altLang="zh-CN" sz="1400" dirty="0">
                <a:solidFill>
                  <a:srgbClr val="000000"/>
                </a:solidFill>
              </a:rPr>
              <a:t>Only execution speed is here consider.</a:t>
            </a:r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1FAF2EAE-04D8-48C0-9A4A-71B3F36A193E}"/>
              </a:ext>
            </a:extLst>
          </p:cNvPr>
          <p:cNvSpPr>
            <a:spLocks/>
          </p:cNvSpPr>
          <p:nvPr/>
        </p:nvSpPr>
        <p:spPr bwMode="gray">
          <a:xfrm>
            <a:off x="3222625" y="2708499"/>
            <a:ext cx="903288" cy="1241425"/>
          </a:xfrm>
          <a:custGeom>
            <a:avLst/>
            <a:gdLst>
              <a:gd name="T0" fmla="*/ 580 w 580"/>
              <a:gd name="T1" fmla="*/ 0 h 798"/>
              <a:gd name="T2" fmla="*/ 578 w 580"/>
              <a:gd name="T3" fmla="*/ 90 h 798"/>
              <a:gd name="T4" fmla="*/ 568 w 580"/>
              <a:gd name="T5" fmla="*/ 174 h 798"/>
              <a:gd name="T6" fmla="*/ 552 w 580"/>
              <a:gd name="T7" fmla="*/ 252 h 798"/>
              <a:gd name="T8" fmla="*/ 526 w 580"/>
              <a:gd name="T9" fmla="*/ 324 h 798"/>
              <a:gd name="T10" fmla="*/ 494 w 580"/>
              <a:gd name="T11" fmla="*/ 390 h 798"/>
              <a:gd name="T12" fmla="*/ 452 w 580"/>
              <a:gd name="T13" fmla="*/ 450 h 798"/>
              <a:gd name="T14" fmla="*/ 402 w 580"/>
              <a:gd name="T15" fmla="*/ 508 h 798"/>
              <a:gd name="T16" fmla="*/ 342 w 580"/>
              <a:gd name="T17" fmla="*/ 560 h 798"/>
              <a:gd name="T18" fmla="*/ 270 w 580"/>
              <a:gd name="T19" fmla="*/ 610 h 798"/>
              <a:gd name="T20" fmla="*/ 188 w 580"/>
              <a:gd name="T21" fmla="*/ 656 h 798"/>
              <a:gd name="T22" fmla="*/ 188 w 580"/>
              <a:gd name="T23" fmla="*/ 798 h 798"/>
              <a:gd name="T24" fmla="*/ 0 w 580"/>
              <a:gd name="T25" fmla="*/ 514 h 798"/>
              <a:gd name="T26" fmla="*/ 188 w 580"/>
              <a:gd name="T27" fmla="*/ 230 h 798"/>
              <a:gd name="T28" fmla="*/ 188 w 580"/>
              <a:gd name="T29" fmla="*/ 372 h 798"/>
              <a:gd name="T30" fmla="*/ 224 w 580"/>
              <a:gd name="T31" fmla="*/ 368 h 798"/>
              <a:gd name="T32" fmla="*/ 264 w 580"/>
              <a:gd name="T33" fmla="*/ 356 h 798"/>
              <a:gd name="T34" fmla="*/ 306 w 580"/>
              <a:gd name="T35" fmla="*/ 336 h 798"/>
              <a:gd name="T36" fmla="*/ 348 w 580"/>
              <a:gd name="T37" fmla="*/ 310 h 798"/>
              <a:gd name="T38" fmla="*/ 392 w 580"/>
              <a:gd name="T39" fmla="*/ 280 h 798"/>
              <a:gd name="T40" fmla="*/ 432 w 580"/>
              <a:gd name="T41" fmla="*/ 246 h 798"/>
              <a:gd name="T42" fmla="*/ 472 w 580"/>
              <a:gd name="T43" fmla="*/ 208 h 798"/>
              <a:gd name="T44" fmla="*/ 506 w 580"/>
              <a:gd name="T45" fmla="*/ 166 h 798"/>
              <a:gd name="T46" fmla="*/ 536 w 580"/>
              <a:gd name="T47" fmla="*/ 124 h 798"/>
              <a:gd name="T48" fmla="*/ 558 w 580"/>
              <a:gd name="T49" fmla="*/ 82 h 798"/>
              <a:gd name="T50" fmla="*/ 574 w 580"/>
              <a:gd name="T51" fmla="*/ 40 h 798"/>
              <a:gd name="T52" fmla="*/ 578 w 580"/>
              <a:gd name="T53" fmla="*/ 0 h 798"/>
              <a:gd name="T54" fmla="*/ 580 w 580"/>
              <a:gd name="T55" fmla="*/ 0 h 7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580" h="798">
                <a:moveTo>
                  <a:pt x="580" y="0"/>
                </a:moveTo>
                <a:lnTo>
                  <a:pt x="578" y="90"/>
                </a:lnTo>
                <a:lnTo>
                  <a:pt x="568" y="174"/>
                </a:lnTo>
                <a:lnTo>
                  <a:pt x="552" y="252"/>
                </a:lnTo>
                <a:lnTo>
                  <a:pt x="526" y="324"/>
                </a:lnTo>
                <a:lnTo>
                  <a:pt x="494" y="390"/>
                </a:lnTo>
                <a:lnTo>
                  <a:pt x="452" y="450"/>
                </a:lnTo>
                <a:lnTo>
                  <a:pt x="402" y="508"/>
                </a:lnTo>
                <a:lnTo>
                  <a:pt x="342" y="560"/>
                </a:lnTo>
                <a:lnTo>
                  <a:pt x="270" y="610"/>
                </a:lnTo>
                <a:lnTo>
                  <a:pt x="188" y="656"/>
                </a:lnTo>
                <a:lnTo>
                  <a:pt x="188" y="798"/>
                </a:lnTo>
                <a:lnTo>
                  <a:pt x="0" y="514"/>
                </a:lnTo>
                <a:lnTo>
                  <a:pt x="188" y="230"/>
                </a:lnTo>
                <a:lnTo>
                  <a:pt x="188" y="372"/>
                </a:lnTo>
                <a:lnTo>
                  <a:pt x="224" y="368"/>
                </a:lnTo>
                <a:lnTo>
                  <a:pt x="264" y="356"/>
                </a:lnTo>
                <a:lnTo>
                  <a:pt x="306" y="336"/>
                </a:lnTo>
                <a:lnTo>
                  <a:pt x="348" y="310"/>
                </a:lnTo>
                <a:lnTo>
                  <a:pt x="392" y="280"/>
                </a:lnTo>
                <a:lnTo>
                  <a:pt x="432" y="246"/>
                </a:lnTo>
                <a:lnTo>
                  <a:pt x="472" y="208"/>
                </a:lnTo>
                <a:lnTo>
                  <a:pt x="506" y="166"/>
                </a:lnTo>
                <a:lnTo>
                  <a:pt x="536" y="124"/>
                </a:lnTo>
                <a:lnTo>
                  <a:pt x="558" y="82"/>
                </a:lnTo>
                <a:lnTo>
                  <a:pt x="574" y="40"/>
                </a:lnTo>
                <a:lnTo>
                  <a:pt x="578" y="0"/>
                </a:lnTo>
                <a:lnTo>
                  <a:pt x="580" y="0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accent2">
                  <a:gamma/>
                  <a:tint val="63529"/>
                  <a:invGamma/>
                </a:schemeClr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0">
                <a:solidFill>
                  <a:srgbClr val="00A06C"/>
                </a:solidFill>
                <a:prstDash val="solid"/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" name="AutoShape 7">
            <a:extLst>
              <a:ext uri="{FF2B5EF4-FFF2-40B4-BE49-F238E27FC236}">
                <a16:creationId xmlns:a16="http://schemas.microsoft.com/office/drawing/2014/main" id="{7FBDB609-869A-4731-A261-3FB61F8A453B}"/>
              </a:ext>
            </a:extLst>
          </p:cNvPr>
          <p:cNvSpPr>
            <a:spLocks noChangeAspect="1" noChangeArrowheads="1" noTextEdit="1"/>
          </p:cNvSpPr>
          <p:nvPr/>
        </p:nvSpPr>
        <p:spPr bwMode="gray">
          <a:xfrm flipH="1">
            <a:off x="4868863" y="2705324"/>
            <a:ext cx="909637" cy="124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15104E2B-9781-4720-BF34-6747D05B227E}"/>
              </a:ext>
            </a:extLst>
          </p:cNvPr>
          <p:cNvSpPr>
            <a:spLocks/>
          </p:cNvSpPr>
          <p:nvPr/>
        </p:nvSpPr>
        <p:spPr bwMode="gray">
          <a:xfrm flipH="1">
            <a:off x="4875213" y="2708499"/>
            <a:ext cx="903287" cy="1241425"/>
          </a:xfrm>
          <a:custGeom>
            <a:avLst/>
            <a:gdLst>
              <a:gd name="T0" fmla="*/ 580 w 580"/>
              <a:gd name="T1" fmla="*/ 0 h 798"/>
              <a:gd name="T2" fmla="*/ 578 w 580"/>
              <a:gd name="T3" fmla="*/ 90 h 798"/>
              <a:gd name="T4" fmla="*/ 568 w 580"/>
              <a:gd name="T5" fmla="*/ 174 h 798"/>
              <a:gd name="T6" fmla="*/ 552 w 580"/>
              <a:gd name="T7" fmla="*/ 252 h 798"/>
              <a:gd name="T8" fmla="*/ 526 w 580"/>
              <a:gd name="T9" fmla="*/ 324 h 798"/>
              <a:gd name="T10" fmla="*/ 494 w 580"/>
              <a:gd name="T11" fmla="*/ 390 h 798"/>
              <a:gd name="T12" fmla="*/ 452 w 580"/>
              <a:gd name="T13" fmla="*/ 450 h 798"/>
              <a:gd name="T14" fmla="*/ 402 w 580"/>
              <a:gd name="T15" fmla="*/ 508 h 798"/>
              <a:gd name="T16" fmla="*/ 342 w 580"/>
              <a:gd name="T17" fmla="*/ 560 h 798"/>
              <a:gd name="T18" fmla="*/ 270 w 580"/>
              <a:gd name="T19" fmla="*/ 610 h 798"/>
              <a:gd name="T20" fmla="*/ 188 w 580"/>
              <a:gd name="T21" fmla="*/ 656 h 798"/>
              <a:gd name="T22" fmla="*/ 188 w 580"/>
              <a:gd name="T23" fmla="*/ 798 h 798"/>
              <a:gd name="T24" fmla="*/ 0 w 580"/>
              <a:gd name="T25" fmla="*/ 514 h 798"/>
              <a:gd name="T26" fmla="*/ 188 w 580"/>
              <a:gd name="T27" fmla="*/ 230 h 798"/>
              <a:gd name="T28" fmla="*/ 188 w 580"/>
              <a:gd name="T29" fmla="*/ 372 h 798"/>
              <a:gd name="T30" fmla="*/ 224 w 580"/>
              <a:gd name="T31" fmla="*/ 368 h 798"/>
              <a:gd name="T32" fmla="*/ 264 w 580"/>
              <a:gd name="T33" fmla="*/ 356 h 798"/>
              <a:gd name="T34" fmla="*/ 306 w 580"/>
              <a:gd name="T35" fmla="*/ 336 h 798"/>
              <a:gd name="T36" fmla="*/ 348 w 580"/>
              <a:gd name="T37" fmla="*/ 310 h 798"/>
              <a:gd name="T38" fmla="*/ 392 w 580"/>
              <a:gd name="T39" fmla="*/ 280 h 798"/>
              <a:gd name="T40" fmla="*/ 432 w 580"/>
              <a:gd name="T41" fmla="*/ 246 h 798"/>
              <a:gd name="T42" fmla="*/ 472 w 580"/>
              <a:gd name="T43" fmla="*/ 208 h 798"/>
              <a:gd name="T44" fmla="*/ 506 w 580"/>
              <a:gd name="T45" fmla="*/ 166 h 798"/>
              <a:gd name="T46" fmla="*/ 536 w 580"/>
              <a:gd name="T47" fmla="*/ 124 h 798"/>
              <a:gd name="T48" fmla="*/ 558 w 580"/>
              <a:gd name="T49" fmla="*/ 82 h 798"/>
              <a:gd name="T50" fmla="*/ 574 w 580"/>
              <a:gd name="T51" fmla="*/ 40 h 798"/>
              <a:gd name="T52" fmla="*/ 578 w 580"/>
              <a:gd name="T53" fmla="*/ 0 h 798"/>
              <a:gd name="T54" fmla="*/ 580 w 580"/>
              <a:gd name="T55" fmla="*/ 0 h 7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580" h="798">
                <a:moveTo>
                  <a:pt x="580" y="0"/>
                </a:moveTo>
                <a:lnTo>
                  <a:pt x="578" y="90"/>
                </a:lnTo>
                <a:lnTo>
                  <a:pt x="568" y="174"/>
                </a:lnTo>
                <a:lnTo>
                  <a:pt x="552" y="252"/>
                </a:lnTo>
                <a:lnTo>
                  <a:pt x="526" y="324"/>
                </a:lnTo>
                <a:lnTo>
                  <a:pt x="494" y="390"/>
                </a:lnTo>
                <a:lnTo>
                  <a:pt x="452" y="450"/>
                </a:lnTo>
                <a:lnTo>
                  <a:pt x="402" y="508"/>
                </a:lnTo>
                <a:lnTo>
                  <a:pt x="342" y="560"/>
                </a:lnTo>
                <a:lnTo>
                  <a:pt x="270" y="610"/>
                </a:lnTo>
                <a:lnTo>
                  <a:pt x="188" y="656"/>
                </a:lnTo>
                <a:lnTo>
                  <a:pt x="188" y="798"/>
                </a:lnTo>
                <a:lnTo>
                  <a:pt x="0" y="514"/>
                </a:lnTo>
                <a:lnTo>
                  <a:pt x="188" y="230"/>
                </a:lnTo>
                <a:lnTo>
                  <a:pt x="188" y="372"/>
                </a:lnTo>
                <a:lnTo>
                  <a:pt x="224" y="368"/>
                </a:lnTo>
                <a:lnTo>
                  <a:pt x="264" y="356"/>
                </a:lnTo>
                <a:lnTo>
                  <a:pt x="306" y="336"/>
                </a:lnTo>
                <a:lnTo>
                  <a:pt x="348" y="310"/>
                </a:lnTo>
                <a:lnTo>
                  <a:pt x="392" y="280"/>
                </a:lnTo>
                <a:lnTo>
                  <a:pt x="432" y="246"/>
                </a:lnTo>
                <a:lnTo>
                  <a:pt x="472" y="208"/>
                </a:lnTo>
                <a:lnTo>
                  <a:pt x="506" y="166"/>
                </a:lnTo>
                <a:lnTo>
                  <a:pt x="536" y="124"/>
                </a:lnTo>
                <a:lnTo>
                  <a:pt x="558" y="82"/>
                </a:lnTo>
                <a:lnTo>
                  <a:pt x="574" y="40"/>
                </a:lnTo>
                <a:lnTo>
                  <a:pt x="578" y="0"/>
                </a:lnTo>
                <a:lnTo>
                  <a:pt x="580" y="0"/>
                </a:lnTo>
                <a:close/>
              </a:path>
            </a:pathLst>
          </a:custGeom>
          <a:gradFill rotWithShape="1">
            <a:gsLst>
              <a:gs pos="0">
                <a:srgbClr val="C00000"/>
              </a:gs>
              <a:gs pos="100000">
                <a:schemeClr val="hlink">
                  <a:gamma/>
                  <a:tint val="31765"/>
                  <a:invGamma/>
                </a:schemeClr>
              </a:gs>
            </a:gsLst>
            <a:lin ang="0" scaled="1"/>
          </a:gradFill>
          <a:ln>
            <a:noFill/>
          </a:ln>
        </p:spPr>
        <p:txBody>
          <a:bodyPr/>
          <a:lstStyle/>
          <a:p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64E862A-5A40-47AC-90C2-E1001EA996A5}"/>
              </a:ext>
            </a:extLst>
          </p:cNvPr>
          <p:cNvGrpSpPr>
            <a:grpSpLocks/>
          </p:cNvGrpSpPr>
          <p:nvPr/>
        </p:nvGrpSpPr>
        <p:grpSpPr bwMode="auto">
          <a:xfrm>
            <a:off x="3048000" y="1052736"/>
            <a:ext cx="2998788" cy="1601788"/>
            <a:chOff x="1997" y="1314"/>
            <a:chExt cx="1889" cy="1009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5AB178B8-A6B6-4D25-8400-6A59319191C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97" y="1404"/>
              <a:ext cx="1889" cy="919"/>
              <a:chOff x="1973" y="1027"/>
              <a:chExt cx="1926" cy="937"/>
            </a:xfrm>
          </p:grpSpPr>
          <p:sp>
            <p:nvSpPr>
              <p:cNvPr id="16" name="Oval 11">
                <a:extLst>
                  <a:ext uri="{FF2B5EF4-FFF2-40B4-BE49-F238E27FC236}">
                    <a16:creationId xmlns:a16="http://schemas.microsoft.com/office/drawing/2014/main" id="{7C9071A4-9BAE-46E5-9EDE-4D4CF3C4416A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994" y="1057"/>
                <a:ext cx="1905" cy="90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chemeClr val="hlink">
                      <a:gamma/>
                      <a:shade val="48627"/>
                      <a:invGamma/>
                    </a:schemeClr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" name="Oval 12">
                <a:extLst>
                  <a:ext uri="{FF2B5EF4-FFF2-40B4-BE49-F238E27FC236}">
                    <a16:creationId xmlns:a16="http://schemas.microsoft.com/office/drawing/2014/main" id="{085179BC-21BF-4987-A9B1-7CB3DC1EEA50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973" y="1027"/>
                <a:ext cx="1905" cy="907"/>
              </a:xfrm>
              <a:prstGeom prst="ellipse">
                <a:avLst/>
              </a:prstGeom>
              <a:gradFill rotWithShape="1">
                <a:gsLst>
                  <a:gs pos="0">
                    <a:srgbClr val="C00000"/>
                  </a:gs>
                  <a:gs pos="100000">
                    <a:schemeClr val="hlink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2" name="Oval 13">
              <a:extLst>
                <a:ext uri="{FF2B5EF4-FFF2-40B4-BE49-F238E27FC236}">
                  <a16:creationId xmlns:a16="http://schemas.microsoft.com/office/drawing/2014/main" id="{0434B14B-54E8-4A21-B24D-707851B4E412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086" y="1314"/>
              <a:ext cx="1691" cy="845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100000">
                  <a:schemeClr val="accent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en-US"/>
            </a:p>
          </p:txBody>
        </p:sp>
        <p:sp>
          <p:nvSpPr>
            <p:cNvPr id="13" name="Oval 14">
              <a:extLst>
                <a:ext uri="{FF2B5EF4-FFF2-40B4-BE49-F238E27FC236}">
                  <a16:creationId xmlns:a16="http://schemas.microsoft.com/office/drawing/2014/main" id="{66A9032C-72D0-4CD8-AF95-C54884231F97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108" y="1319"/>
              <a:ext cx="1650" cy="824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accent1">
                    <a:gamma/>
                    <a:tint val="34902"/>
                    <a:invGamma/>
                  </a:scheme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en-US"/>
            </a:p>
          </p:txBody>
        </p:sp>
        <p:sp>
          <p:nvSpPr>
            <p:cNvPr id="14" name="Oval 15">
              <a:extLst>
                <a:ext uri="{FF2B5EF4-FFF2-40B4-BE49-F238E27FC236}">
                  <a16:creationId xmlns:a16="http://schemas.microsoft.com/office/drawing/2014/main" id="{FA751262-2E82-4D37-986C-24677005EA94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125" y="1327"/>
              <a:ext cx="1570" cy="770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gamma/>
                    <a:shade val="79216"/>
                    <a:invGamma/>
                  </a:schemeClr>
                </a:gs>
                <a:gs pos="100000">
                  <a:schemeClr val="accent1">
                    <a:alpha val="48000"/>
                  </a:scheme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en-US"/>
            </a:p>
          </p:txBody>
        </p:sp>
        <p:sp>
          <p:nvSpPr>
            <p:cNvPr id="15" name="Oval 16">
              <a:extLst>
                <a:ext uri="{FF2B5EF4-FFF2-40B4-BE49-F238E27FC236}">
                  <a16:creationId xmlns:a16="http://schemas.microsoft.com/office/drawing/2014/main" id="{6394FA25-EB0E-49D4-8A49-54805A25E11A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208" y="1344"/>
              <a:ext cx="1382" cy="624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gamma/>
                    <a:tint val="0"/>
                    <a:invGamma/>
                  </a:schemeClr>
                </a:gs>
                <a:gs pos="100000">
                  <a:schemeClr val="accent1">
                    <a:alpha val="38000"/>
                  </a:scheme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en-US"/>
            </a:p>
          </p:txBody>
        </p:sp>
      </p:grpSp>
      <p:sp>
        <p:nvSpPr>
          <p:cNvPr id="18" name="Text Box 17">
            <a:extLst>
              <a:ext uri="{FF2B5EF4-FFF2-40B4-BE49-F238E27FC236}">
                <a16:creationId xmlns:a16="http://schemas.microsoft.com/office/drawing/2014/main" id="{10EDECA3-A91D-47CB-B2E4-0E1B6FD3A1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89263" y="1281336"/>
            <a:ext cx="30432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/>
            <a:r>
              <a:rPr lang="en-US" altLang="zh-CN" sz="2400" b="1" dirty="0">
                <a:solidFill>
                  <a:srgbClr val="000000"/>
                </a:solidFill>
              </a:rPr>
              <a:t>Optimization Result</a:t>
            </a:r>
            <a:endParaRPr lang="en-US" altLang="zh-CN" sz="1400" dirty="0">
              <a:solidFill>
                <a:srgbClr val="000000"/>
              </a:solidFill>
            </a:endParaRPr>
          </a:p>
        </p:txBody>
      </p:sp>
      <p:sp>
        <p:nvSpPr>
          <p:cNvPr id="19" name="Text Box 18">
            <a:extLst>
              <a:ext uri="{FF2B5EF4-FFF2-40B4-BE49-F238E27FC236}">
                <a16:creationId xmlns:a16="http://schemas.microsoft.com/office/drawing/2014/main" id="{69737580-C3D7-43E2-8C73-9DB0EE9BAA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15000" y="3033936"/>
            <a:ext cx="2209800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 sz="2000" b="1" dirty="0">
                <a:solidFill>
                  <a:srgbClr val="000000"/>
                </a:solidFill>
              </a:rPr>
              <a:t>CPU2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1400" dirty="0">
                <a:solidFill>
                  <a:srgbClr val="000000"/>
                </a:solidFill>
              </a:rPr>
              <a:t>Less power consumption but slower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1400" dirty="0">
                <a:solidFill>
                  <a:srgbClr val="000000"/>
                </a:solidFill>
              </a:rPr>
              <a:t>Only one resource ALU is used here.</a:t>
            </a:r>
            <a:endParaRPr lang="en-US" altLang="zh-CN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FAF8FC0-F13A-46D7-9609-7056BDFC86E3}"/>
              </a:ext>
            </a:extLst>
          </p:cNvPr>
          <p:cNvSpPr>
            <a:spLocks noChangeArrowheads="1"/>
          </p:cNvSpPr>
          <p:nvPr/>
        </p:nvSpPr>
        <p:spPr bwMode="gray">
          <a:xfrm>
            <a:off x="3657600" y="3948336"/>
            <a:ext cx="1703388" cy="1687513"/>
          </a:xfrm>
          <a:prstGeom prst="ellipse">
            <a:avLst/>
          </a:prstGeom>
          <a:gradFill rotWithShape="1">
            <a:gsLst>
              <a:gs pos="32000">
                <a:srgbClr val="FF99FF"/>
              </a:gs>
              <a:gs pos="100000">
                <a:schemeClr val="folHlink">
                  <a:gamma/>
                  <a:shade val="0"/>
                  <a:invGamma/>
                  <a:alpha val="89999"/>
                </a:schemeClr>
              </a:gs>
            </a:gsLst>
            <a:lin ang="2700000" scaled="1"/>
          </a:gradFill>
          <a:ln>
            <a:noFill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1" name="Text Box 20">
            <a:extLst>
              <a:ext uri="{FF2B5EF4-FFF2-40B4-BE49-F238E27FC236}">
                <a16:creationId xmlns:a16="http://schemas.microsoft.com/office/drawing/2014/main" id="{7F19E088-E23E-400D-A37B-1C8A1553EA0F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3276600" y="4510311"/>
            <a:ext cx="2514600" cy="58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/>
            <a:r>
              <a:rPr lang="en-US" altLang="zh-CN" sz="1600" b="1" dirty="0">
                <a:solidFill>
                  <a:srgbClr val="002060"/>
                </a:solidFill>
              </a:rPr>
              <a:t>Almost Same Energy Consumption</a:t>
            </a:r>
          </a:p>
        </p:txBody>
      </p:sp>
    </p:spTree>
    <p:extLst>
      <p:ext uri="{BB962C8B-B14F-4D97-AF65-F5344CB8AC3E}">
        <p14:creationId xmlns:p14="http://schemas.microsoft.com/office/powerpoint/2010/main" val="23824856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 Example: HW Implementation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4294967295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3850" y="3878563"/>
            <a:ext cx="3738562" cy="2182812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048" y="3850293"/>
            <a:ext cx="3998668" cy="218286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083" y="988267"/>
            <a:ext cx="3448834" cy="25866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3850" y="1023031"/>
            <a:ext cx="3448834" cy="258662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90525" y="3480961"/>
            <a:ext cx="37414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ASIP Lab Hardware Virtex-5 Setup</a:t>
            </a:r>
            <a:endParaRPr lang="en-GB" dirty="0">
              <a:solidFill>
                <a:srgbClr val="0070C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819581" y="3509231"/>
            <a:ext cx="3262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Peripheral Board Connections</a:t>
            </a:r>
            <a:endParaRPr lang="en-GB" dirty="0">
              <a:solidFill>
                <a:srgbClr val="0070C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22236" y="5942961"/>
            <a:ext cx="3877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CPU Signals (ModelSim Simulation)</a:t>
            </a:r>
            <a:endParaRPr lang="en-GB" dirty="0">
              <a:solidFill>
                <a:srgbClr val="0070C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873850" y="5942961"/>
            <a:ext cx="2523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Output to UART </a:t>
            </a:r>
            <a:r>
              <a:rPr lang="en-US" b="1" i="1" dirty="0">
                <a:solidFill>
                  <a:srgbClr val="0070C0"/>
                </a:solidFill>
              </a:rPr>
              <a:t>hterm</a:t>
            </a:r>
            <a:endParaRPr lang="en-GB" b="1" i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13946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Supervisors and the regular meeting</a:t>
            </a:r>
          </a:p>
        </p:txBody>
      </p:sp>
      <p:sp>
        <p:nvSpPr>
          <p:cNvPr id="69734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de-DE" dirty="0"/>
              <a:t>Dr. Lars Bauer</a:t>
            </a:r>
          </a:p>
          <a:p>
            <a:pPr>
              <a:defRPr/>
            </a:pPr>
            <a:r>
              <a:rPr lang="de-DE" dirty="0"/>
              <a:t>Sajjad Hussain</a:t>
            </a:r>
          </a:p>
          <a:p>
            <a:pPr marL="0" indent="0">
              <a:buNone/>
              <a:defRPr/>
            </a:pPr>
            <a:endParaRPr lang="en-US" dirty="0"/>
          </a:p>
          <a:p>
            <a:pPr>
              <a:defRPr/>
            </a:pPr>
            <a:r>
              <a:rPr lang="en-US" dirty="0"/>
              <a:t>Regular Meeting:</a:t>
            </a:r>
            <a:br>
              <a:rPr lang="en-US" dirty="0"/>
            </a:br>
            <a:r>
              <a:rPr lang="en-US" dirty="0"/>
              <a:t>what about </a:t>
            </a:r>
            <a:r>
              <a:rPr lang="en-US"/>
              <a:t>Monday 16:00 </a:t>
            </a:r>
            <a:r>
              <a:rPr lang="en-US" dirty="0"/>
              <a:t>?</a:t>
            </a:r>
          </a:p>
        </p:txBody>
      </p:sp>
      <p:sp>
        <p:nvSpPr>
          <p:cNvPr id="701447" name="AutoShape 7"/>
          <p:cNvSpPr>
            <a:spLocks noChangeArrowheads="1"/>
          </p:cNvSpPr>
          <p:nvPr/>
        </p:nvSpPr>
        <p:spPr bwMode="auto">
          <a:xfrm>
            <a:off x="1282890" y="4288570"/>
            <a:ext cx="6019610" cy="1548464"/>
          </a:xfrm>
          <a:prstGeom prst="irregularSeal2">
            <a:avLst/>
          </a:prstGeom>
          <a:gradFill rotWithShape="1">
            <a:gsLst>
              <a:gs pos="0">
                <a:srgbClr val="FFCC66"/>
              </a:gs>
              <a:gs pos="100000">
                <a:srgbClr val="CCFFCC"/>
              </a:gs>
            </a:gsLst>
            <a:lin ang="2700000" scaled="1"/>
          </a:gradFill>
          <a:ln w="12700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 anchorCtr="1"/>
          <a:lstStyle/>
          <a:p>
            <a:pPr>
              <a:defRPr/>
            </a:pPr>
            <a:r>
              <a:rPr lang="en-US" sz="4000" dirty="0">
                <a:solidFill>
                  <a:srgbClr val="FF0000"/>
                </a:solidFill>
              </a:rPr>
              <a:t>Questions</a:t>
            </a:r>
            <a:r>
              <a:rPr lang="de-DE" sz="4000" dirty="0">
                <a:solidFill>
                  <a:srgbClr val="FF0000"/>
                </a:solidFill>
              </a:rPr>
              <a:t>??</a:t>
            </a:r>
          </a:p>
        </p:txBody>
      </p:sp>
      <p:pic>
        <p:nvPicPr>
          <p:cNvPr id="5" name="Picture 5" descr="PE01561_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68155" y="1340768"/>
            <a:ext cx="4056284" cy="2692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808371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1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014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014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014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7014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7014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144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7"/>
          <p:cNvGrpSpPr>
            <a:grpSpLocks/>
          </p:cNvGrpSpPr>
          <p:nvPr/>
        </p:nvGrpSpPr>
        <p:grpSpPr bwMode="auto">
          <a:xfrm>
            <a:off x="4635500" y="2858170"/>
            <a:ext cx="3575050" cy="1081087"/>
            <a:chOff x="3161" y="1813"/>
            <a:chExt cx="2252" cy="681"/>
          </a:xfrm>
          <a:noFill/>
        </p:grpSpPr>
        <p:sp>
          <p:nvSpPr>
            <p:cNvPr id="8207" name="Text Box 12"/>
            <p:cNvSpPr txBox="1">
              <a:spLocks noChangeArrowheads="1"/>
            </p:cNvSpPr>
            <p:nvPr/>
          </p:nvSpPr>
          <p:spPr bwMode="auto">
            <a:xfrm>
              <a:off x="3161" y="1813"/>
              <a:ext cx="2252" cy="21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400" dirty="0">
                  <a:solidFill>
                    <a:schemeClr val="hlink"/>
                  </a:solidFill>
                  <a:latin typeface="Tahoma" pitchFamily="34" charset="0"/>
                </a:rPr>
                <a:t>- </a:t>
              </a:r>
              <a:r>
                <a:rPr lang="en-US" b="1" dirty="0">
                  <a:latin typeface="Tahoma" pitchFamily="34" charset="0"/>
                </a:rPr>
                <a:t>instruction extension/definition</a:t>
              </a:r>
            </a:p>
          </p:txBody>
        </p:sp>
        <p:sp>
          <p:nvSpPr>
            <p:cNvPr id="8208" name="Text Box 13"/>
            <p:cNvSpPr txBox="1">
              <a:spLocks noChangeArrowheads="1"/>
            </p:cNvSpPr>
            <p:nvPr/>
          </p:nvSpPr>
          <p:spPr bwMode="auto">
            <a:xfrm>
              <a:off x="3294" y="1957"/>
              <a:ext cx="1325" cy="19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hlink"/>
                  </a:solidFill>
                  <a:latin typeface="Tahoma" pitchFamily="34" charset="0"/>
                </a:rPr>
                <a:t>- </a:t>
              </a:r>
              <a:r>
                <a:rPr lang="en-US" b="1" dirty="0">
                  <a:latin typeface="Tahoma" pitchFamily="34" charset="0"/>
                </a:rPr>
                <a:t>parameterization</a:t>
              </a:r>
            </a:p>
          </p:txBody>
        </p:sp>
        <p:sp>
          <p:nvSpPr>
            <p:cNvPr id="8209" name="Text Box 14"/>
            <p:cNvSpPr txBox="1">
              <a:spLocks noChangeArrowheads="1"/>
            </p:cNvSpPr>
            <p:nvPr/>
          </p:nvSpPr>
          <p:spPr bwMode="auto">
            <a:xfrm>
              <a:off x="3408" y="2109"/>
              <a:ext cx="1903" cy="38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buFontTx/>
                <a:buChar char="-"/>
              </a:pPr>
              <a:r>
                <a:rPr lang="en-US" sz="1800" dirty="0">
                  <a:solidFill>
                    <a:schemeClr val="hlink"/>
                  </a:solidFill>
                  <a:latin typeface="Tahoma" pitchFamily="34" charset="0"/>
                </a:rPr>
                <a:t> </a:t>
              </a:r>
              <a:r>
                <a:rPr lang="en-US" b="1" dirty="0">
                  <a:latin typeface="Tahoma" pitchFamily="34" charset="0"/>
                </a:rPr>
                <a:t>inclusion/non-inclusion of</a:t>
              </a:r>
            </a:p>
            <a:p>
              <a:r>
                <a:rPr lang="en-US" b="1" dirty="0">
                  <a:latin typeface="Tahoma" pitchFamily="34" charset="0"/>
                </a:rPr>
                <a:t>functionality/devices</a:t>
              </a:r>
            </a:p>
          </p:txBody>
        </p:sp>
      </p:grp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ASIPs: efficiency vs. flexibility</a:t>
            </a:r>
          </a:p>
        </p:txBody>
      </p:sp>
      <p:sp>
        <p:nvSpPr>
          <p:cNvPr id="8195" name="Text Box 5"/>
          <p:cNvSpPr txBox="1">
            <a:spLocks noChangeArrowheads="1"/>
          </p:cNvSpPr>
          <p:nvPr/>
        </p:nvSpPr>
        <p:spPr bwMode="auto">
          <a:xfrm>
            <a:off x="962025" y="5974432"/>
            <a:ext cx="6605588" cy="3127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/>
          <a:lstStyle/>
          <a:p>
            <a:pPr algn="l"/>
            <a:r>
              <a:rPr lang="en-US" sz="1400" dirty="0" err="1"/>
              <a:t>src</a:t>
            </a:r>
            <a:r>
              <a:rPr lang="en-US" sz="1400" dirty="0"/>
              <a:t>: Henkel “Design and Architectures for Embedded Systems (ESII)”</a:t>
            </a:r>
          </a:p>
        </p:txBody>
      </p:sp>
      <p:sp>
        <p:nvSpPr>
          <p:cNvPr id="8196" name="Text Box 4"/>
          <p:cNvSpPr txBox="1">
            <a:spLocks noChangeArrowheads="1"/>
          </p:cNvSpPr>
          <p:nvPr/>
        </p:nvSpPr>
        <p:spPr bwMode="auto">
          <a:xfrm>
            <a:off x="3376613" y="5468020"/>
            <a:ext cx="3311525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>
                <a:solidFill>
                  <a:schemeClr val="bg2"/>
                </a:solidFill>
                <a:latin typeface="Tahoma" pitchFamily="34" charset="0"/>
              </a:rPr>
              <a:t>Flexibility, 1/time-to-market, …</a:t>
            </a:r>
          </a:p>
        </p:txBody>
      </p:sp>
      <p:sp>
        <p:nvSpPr>
          <p:cNvPr id="8197" name="Text Box 5"/>
          <p:cNvSpPr txBox="1">
            <a:spLocks noChangeArrowheads="1"/>
          </p:cNvSpPr>
          <p:nvPr/>
        </p:nvSpPr>
        <p:spPr bwMode="auto">
          <a:xfrm rot="-5400000">
            <a:off x="-962025" y="3126458"/>
            <a:ext cx="4776787" cy="341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>
                <a:solidFill>
                  <a:schemeClr val="bg2"/>
                </a:solidFill>
                <a:latin typeface="Tahoma" pitchFamily="34" charset="0"/>
              </a:rPr>
              <a:t>“efficiency”: MIPS/$, MHz/mW, MIPS/area, …</a:t>
            </a:r>
          </a:p>
        </p:txBody>
      </p:sp>
      <p:sp>
        <p:nvSpPr>
          <p:cNvPr id="8198" name="Line 6"/>
          <p:cNvSpPr>
            <a:spLocks noChangeShapeType="1"/>
          </p:cNvSpPr>
          <p:nvPr/>
        </p:nvSpPr>
        <p:spPr bwMode="auto">
          <a:xfrm>
            <a:off x="1700213" y="5391820"/>
            <a:ext cx="5638800" cy="0"/>
          </a:xfrm>
          <a:prstGeom prst="line">
            <a:avLst/>
          </a:prstGeom>
          <a:noFill/>
          <a:ln w="19050">
            <a:solidFill>
              <a:schemeClr val="bg2"/>
            </a:solidFill>
            <a:miter lim="800000"/>
            <a:headEnd/>
            <a:tailEnd type="triangle" w="med" len="med"/>
          </a:ln>
        </p:spPr>
        <p:txBody>
          <a:bodyPr wrap="none"/>
          <a:lstStyle/>
          <a:p>
            <a:endParaRPr lang="en-AU"/>
          </a:p>
        </p:txBody>
      </p:sp>
      <p:sp>
        <p:nvSpPr>
          <p:cNvPr id="8199" name="Line 7"/>
          <p:cNvSpPr>
            <a:spLocks noChangeShapeType="1"/>
          </p:cNvSpPr>
          <p:nvPr/>
        </p:nvSpPr>
        <p:spPr bwMode="auto">
          <a:xfrm rot="-5400000">
            <a:off x="-280193" y="3409826"/>
            <a:ext cx="4572000" cy="1587"/>
          </a:xfrm>
          <a:prstGeom prst="line">
            <a:avLst/>
          </a:prstGeom>
          <a:noFill/>
          <a:ln w="19050">
            <a:solidFill>
              <a:schemeClr val="bg2"/>
            </a:solidFill>
            <a:miter lim="800000"/>
            <a:headEnd/>
            <a:tailEnd type="triangle" w="med" len="med"/>
          </a:ln>
        </p:spPr>
        <p:txBody>
          <a:bodyPr wrap="none"/>
          <a:lstStyle/>
          <a:p>
            <a:endParaRPr lang="en-AU"/>
          </a:p>
        </p:txBody>
      </p:sp>
      <p:sp>
        <p:nvSpPr>
          <p:cNvPr id="8200" name="Freeform 8"/>
          <p:cNvSpPr>
            <a:spLocks/>
          </p:cNvSpPr>
          <p:nvPr/>
        </p:nvSpPr>
        <p:spPr bwMode="auto">
          <a:xfrm>
            <a:off x="2233613" y="1429420"/>
            <a:ext cx="4724400" cy="3733800"/>
          </a:xfrm>
          <a:custGeom>
            <a:avLst/>
            <a:gdLst>
              <a:gd name="T0" fmla="*/ 0 w 2976"/>
              <a:gd name="T1" fmla="*/ 0 h 2352"/>
              <a:gd name="T2" fmla="*/ 2147483647 w 2976"/>
              <a:gd name="T3" fmla="*/ 2147483647 h 2352"/>
              <a:gd name="T4" fmla="*/ 2147483647 w 2976"/>
              <a:gd name="T5" fmla="*/ 2147483647 h 2352"/>
              <a:gd name="T6" fmla="*/ 0 60000 65536"/>
              <a:gd name="T7" fmla="*/ 0 60000 65536"/>
              <a:gd name="T8" fmla="*/ 0 60000 65536"/>
              <a:gd name="T9" fmla="*/ 0 w 2976"/>
              <a:gd name="T10" fmla="*/ 0 h 2352"/>
              <a:gd name="T11" fmla="*/ 2976 w 2976"/>
              <a:gd name="T12" fmla="*/ 2352 h 235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976" h="2352">
                <a:moveTo>
                  <a:pt x="0" y="0"/>
                </a:moveTo>
                <a:cubicBezTo>
                  <a:pt x="64" y="764"/>
                  <a:pt x="128" y="1528"/>
                  <a:pt x="624" y="1920"/>
                </a:cubicBezTo>
                <a:cubicBezTo>
                  <a:pt x="1120" y="2312"/>
                  <a:pt x="2584" y="2280"/>
                  <a:pt x="2976" y="2352"/>
                </a:cubicBezTo>
              </a:path>
            </a:pathLst>
          </a:custGeom>
          <a:noFill/>
          <a:ln w="28575">
            <a:solidFill>
              <a:srgbClr val="FF9966"/>
            </a:solidFill>
            <a:prstDash val="dash"/>
            <a:miter lim="800000"/>
            <a:headEnd/>
            <a:tailEnd/>
          </a:ln>
        </p:spPr>
        <p:txBody>
          <a:bodyPr wrap="none"/>
          <a:lstStyle/>
          <a:p>
            <a:endParaRPr lang="en-US"/>
          </a:p>
        </p:txBody>
      </p:sp>
      <p:sp>
        <p:nvSpPr>
          <p:cNvPr id="10" name="Text Box 9"/>
          <p:cNvSpPr txBox="1">
            <a:spLocks noChangeArrowheads="1"/>
          </p:cNvSpPr>
          <p:nvPr/>
        </p:nvSpPr>
        <p:spPr bwMode="auto">
          <a:xfrm>
            <a:off x="2157413" y="1658020"/>
            <a:ext cx="2371725" cy="925512"/>
          </a:xfrm>
          <a:prstGeom prst="rect">
            <a:avLst/>
          </a:prstGeom>
          <a:solidFill>
            <a:srgbClr val="FFFFCC"/>
          </a:solidFill>
          <a:ln w="9525">
            <a:solidFill>
              <a:srgbClr val="FF9966"/>
            </a:solidFill>
            <a:miter lim="800000"/>
            <a:headEnd/>
            <a:tailEnd/>
          </a:ln>
          <a:effectLst>
            <a:outerShdw dist="107763" dir="18900000" algn="ctr" rotWithShape="0">
              <a:srgbClr val="B2B2B2"/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800" b="1" dirty="0">
                <a:solidFill>
                  <a:schemeClr val="hlink"/>
                </a:solidFill>
                <a:latin typeface="Tahoma" pitchFamily="34" charset="0"/>
              </a:rPr>
              <a:t>ASIC:</a:t>
            </a:r>
          </a:p>
          <a:p>
            <a:pPr>
              <a:defRPr/>
            </a:pPr>
            <a:r>
              <a:rPr lang="en-US" sz="1800" dirty="0">
                <a:latin typeface="Tahoma" pitchFamily="34" charset="0"/>
              </a:rPr>
              <a:t>- Non-programmable,</a:t>
            </a:r>
          </a:p>
          <a:p>
            <a:pPr>
              <a:defRPr/>
            </a:pPr>
            <a:r>
              <a:rPr lang="en-US" sz="1800" dirty="0">
                <a:latin typeface="Tahoma" pitchFamily="34" charset="0"/>
              </a:rPr>
              <a:t>- highly specialized</a:t>
            </a:r>
          </a:p>
        </p:txBody>
      </p:sp>
      <p:sp>
        <p:nvSpPr>
          <p:cNvPr id="11" name="Text Box 10"/>
          <p:cNvSpPr txBox="1">
            <a:spLocks noChangeArrowheads="1"/>
          </p:cNvSpPr>
          <p:nvPr/>
        </p:nvSpPr>
        <p:spPr bwMode="auto">
          <a:xfrm>
            <a:off x="4786313" y="4096420"/>
            <a:ext cx="2081212" cy="650875"/>
          </a:xfrm>
          <a:prstGeom prst="rect">
            <a:avLst/>
          </a:prstGeom>
          <a:solidFill>
            <a:srgbClr val="FFFFCC"/>
          </a:solidFill>
          <a:ln w="9525">
            <a:solidFill>
              <a:srgbClr val="FF9966"/>
            </a:solidFill>
            <a:miter lim="800000"/>
            <a:headEnd/>
            <a:tailEnd/>
          </a:ln>
          <a:effectLst>
            <a:outerShdw dist="107763" dir="18900000" algn="ctr" rotWithShape="0">
              <a:srgbClr val="B2B2B2"/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800" b="1" dirty="0">
                <a:solidFill>
                  <a:schemeClr val="hlink"/>
                </a:solidFill>
                <a:latin typeface="Tahoma" pitchFamily="34" charset="0"/>
              </a:rPr>
              <a:t>General purpose</a:t>
            </a:r>
          </a:p>
          <a:p>
            <a:pPr>
              <a:defRPr/>
            </a:pPr>
            <a:r>
              <a:rPr lang="en-US" sz="1800" b="1" dirty="0">
                <a:solidFill>
                  <a:schemeClr val="hlink"/>
                </a:solidFill>
                <a:latin typeface="Tahoma" pitchFamily="34" charset="0"/>
              </a:rPr>
              <a:t>processor</a:t>
            </a:r>
          </a:p>
        </p:txBody>
      </p:sp>
      <p:sp>
        <p:nvSpPr>
          <p:cNvPr id="12" name="Text Box 11"/>
          <p:cNvSpPr txBox="1">
            <a:spLocks noChangeArrowheads="1"/>
          </p:cNvSpPr>
          <p:nvPr/>
        </p:nvSpPr>
        <p:spPr bwMode="auto">
          <a:xfrm>
            <a:off x="3054350" y="2969295"/>
            <a:ext cx="1527175" cy="925512"/>
          </a:xfrm>
          <a:prstGeom prst="rect">
            <a:avLst/>
          </a:prstGeom>
          <a:solidFill>
            <a:srgbClr val="FFFFCC"/>
          </a:solidFill>
          <a:ln w="9525">
            <a:solidFill>
              <a:schemeClr val="hlink"/>
            </a:solidFill>
            <a:miter lim="800000"/>
            <a:headEnd/>
            <a:tailEnd/>
          </a:ln>
          <a:effectLst>
            <a:outerShdw dist="107763" dir="18900000" algn="ctr" rotWithShape="0">
              <a:srgbClr val="B2B2B2"/>
            </a:outerShdw>
          </a:effectLst>
        </p:spPr>
        <p:txBody>
          <a:bodyPr>
            <a:spAutoFit/>
          </a:bodyPr>
          <a:lstStyle/>
          <a:p>
            <a:pPr>
              <a:defRPr/>
            </a:pPr>
            <a:r>
              <a:rPr lang="en-US" sz="1800" b="1" dirty="0">
                <a:solidFill>
                  <a:schemeClr val="hlink"/>
                </a:solidFill>
                <a:latin typeface="Tahoma" pitchFamily="34" charset="0"/>
              </a:rPr>
              <a:t>ASIP</a:t>
            </a:r>
          </a:p>
          <a:p>
            <a:pPr>
              <a:defRPr/>
            </a:pPr>
            <a:r>
              <a:rPr lang="en-US" sz="1800" b="1" dirty="0">
                <a:solidFill>
                  <a:schemeClr val="hlink"/>
                </a:solidFill>
                <a:latin typeface="Tahoma" pitchFamily="34" charset="0"/>
              </a:rPr>
              <a:t>(extensible</a:t>
            </a:r>
          </a:p>
          <a:p>
            <a:pPr>
              <a:defRPr/>
            </a:pPr>
            <a:r>
              <a:rPr lang="en-US" sz="1800" b="1" dirty="0">
                <a:solidFill>
                  <a:schemeClr val="hlink"/>
                </a:solidFill>
                <a:latin typeface="Tahoma" pitchFamily="34" charset="0"/>
              </a:rPr>
              <a:t>processor)</a:t>
            </a:r>
            <a:r>
              <a:rPr lang="en-US" sz="1800" dirty="0">
                <a:solidFill>
                  <a:schemeClr val="tx2"/>
                </a:solidFill>
                <a:latin typeface="Tahoma" pitchFamily="34" charset="0"/>
              </a:rPr>
              <a:t>              </a:t>
            </a:r>
          </a:p>
        </p:txBody>
      </p:sp>
      <p:sp>
        <p:nvSpPr>
          <p:cNvPr id="8205" name="Text Box 22"/>
          <p:cNvSpPr txBox="1">
            <a:spLocks noChangeArrowheads="1"/>
          </p:cNvSpPr>
          <p:nvPr/>
        </p:nvSpPr>
        <p:spPr bwMode="auto">
          <a:xfrm>
            <a:off x="1963738" y="1210345"/>
            <a:ext cx="296545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b="1">
                <a:latin typeface="Tahoma" pitchFamily="34" charset="0"/>
              </a:rPr>
              <a:t>“</a:t>
            </a:r>
            <a:r>
              <a:rPr lang="en-US" b="1" i="1">
                <a:latin typeface="Tahoma" pitchFamily="34" charset="0"/>
              </a:rPr>
              <a:t>Hardware solution</a:t>
            </a:r>
            <a:r>
              <a:rPr lang="en-US" b="1">
                <a:latin typeface="Tahoma" pitchFamily="34" charset="0"/>
              </a:rPr>
              <a:t>”</a:t>
            </a:r>
          </a:p>
        </p:txBody>
      </p:sp>
      <p:sp>
        <p:nvSpPr>
          <p:cNvPr id="8206" name="Text Box 23"/>
          <p:cNvSpPr txBox="1">
            <a:spLocks noChangeArrowheads="1"/>
          </p:cNvSpPr>
          <p:nvPr/>
        </p:nvSpPr>
        <p:spPr bwMode="auto">
          <a:xfrm>
            <a:off x="7024688" y="4077370"/>
            <a:ext cx="1616075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b="1">
                <a:latin typeface="Tahoma" pitchFamily="34" charset="0"/>
              </a:rPr>
              <a:t>“</a:t>
            </a:r>
            <a:r>
              <a:rPr lang="en-US" b="1" i="1">
                <a:latin typeface="Tahoma" pitchFamily="34" charset="0"/>
              </a:rPr>
              <a:t>Software</a:t>
            </a:r>
          </a:p>
          <a:p>
            <a:r>
              <a:rPr lang="en-US" b="1" i="1">
                <a:latin typeface="Tahoma" pitchFamily="34" charset="0"/>
              </a:rPr>
              <a:t>solution</a:t>
            </a:r>
            <a:r>
              <a:rPr lang="en-US" b="1">
                <a:latin typeface="Tahoma" pitchFamily="34" charset="0"/>
              </a:rPr>
              <a:t>”</a:t>
            </a:r>
          </a:p>
        </p:txBody>
      </p:sp>
      <p:sp>
        <p:nvSpPr>
          <p:cNvPr id="23" name="Rectangle 22"/>
          <p:cNvSpPr/>
          <p:nvPr/>
        </p:nvSpPr>
        <p:spPr bwMode="auto">
          <a:xfrm>
            <a:off x="2084294" y="1213987"/>
            <a:ext cx="2595282" cy="1385046"/>
          </a:xfrm>
          <a:prstGeom prst="rect">
            <a:avLst/>
          </a:prstGeom>
          <a:solidFill>
            <a:schemeClr val="tx1">
              <a:alpha val="10000"/>
            </a:schemeClr>
          </a:solidFill>
          <a:ln w="12699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>
              <a:ln>
                <a:noFill/>
              </a:ln>
              <a:solidFill>
                <a:srgbClr val="000099"/>
              </a:solidFill>
              <a:effectLst/>
              <a:latin typeface="Arial" charset="0"/>
            </a:endParaRPr>
          </a:p>
        </p:txBody>
      </p:sp>
      <p:sp>
        <p:nvSpPr>
          <p:cNvPr id="24" name="Rectangle 23"/>
          <p:cNvSpPr/>
          <p:nvPr/>
        </p:nvSpPr>
        <p:spPr bwMode="auto">
          <a:xfrm>
            <a:off x="2985247" y="2827633"/>
            <a:ext cx="5655516" cy="1062317"/>
          </a:xfrm>
          <a:prstGeom prst="rect">
            <a:avLst/>
          </a:prstGeom>
          <a:solidFill>
            <a:schemeClr val="tx1">
              <a:alpha val="10000"/>
            </a:schemeClr>
          </a:solidFill>
          <a:ln w="12699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>
              <a:ln>
                <a:noFill/>
              </a:ln>
              <a:solidFill>
                <a:srgbClr val="000099"/>
              </a:solidFill>
              <a:effectLst/>
              <a:latin typeface="Arial" charset="0"/>
            </a:endParaRPr>
          </a:p>
        </p:txBody>
      </p:sp>
      <p:sp>
        <p:nvSpPr>
          <p:cNvPr id="20" name="Rounded Rectangle 19"/>
          <p:cNvSpPr/>
          <p:nvPr/>
        </p:nvSpPr>
        <p:spPr bwMode="auto">
          <a:xfrm>
            <a:off x="1425388" y="3188131"/>
            <a:ext cx="3254814" cy="1656561"/>
          </a:xfrm>
          <a:prstGeom prst="roundRect">
            <a:avLst/>
          </a:prstGeom>
          <a:gradFill flip="none" rotWithShape="1"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2700000" scaled="1"/>
            <a:tileRect/>
          </a:gra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457200" indent="-336550" algn="l">
              <a:lnSpc>
                <a:spcPct val="150000"/>
              </a:lnSpc>
              <a:buClr>
                <a:srgbClr val="FF0000"/>
              </a:buClr>
              <a:buFont typeface="Wingdings" pitchFamily="2" charset="2"/>
              <a:buChar char="q"/>
            </a:pPr>
            <a:r>
              <a:rPr lang="en-US" sz="2000" dirty="0">
                <a:solidFill>
                  <a:srgbClr val="000000"/>
                </a:solidFill>
                <a:latin typeface="+mn-lt"/>
              </a:rPr>
              <a:t>Extremely flexible</a:t>
            </a:r>
          </a:p>
          <a:p>
            <a:pPr marL="457200" indent="-336550" algn="l">
              <a:lnSpc>
                <a:spcPct val="150000"/>
              </a:lnSpc>
              <a:buClr>
                <a:srgbClr val="FF0000"/>
              </a:buClr>
              <a:buFont typeface="Wingdings" pitchFamily="2" charset="2"/>
              <a:buChar char="q"/>
            </a:pPr>
            <a:r>
              <a:rPr lang="en-US" sz="2000" dirty="0">
                <a:solidFill>
                  <a:srgbClr val="000000"/>
                </a:solidFill>
                <a:latin typeface="+mn-lt"/>
              </a:rPr>
              <a:t>Bad performance</a:t>
            </a:r>
          </a:p>
        </p:txBody>
      </p:sp>
    </p:spTree>
    <p:extLst>
      <p:ext uri="{BB962C8B-B14F-4D97-AF65-F5344CB8AC3E}">
        <p14:creationId xmlns:p14="http://schemas.microsoft.com/office/powerpoint/2010/main" val="2506113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04" name="Group 17"/>
          <p:cNvGrpSpPr>
            <a:grpSpLocks/>
          </p:cNvGrpSpPr>
          <p:nvPr/>
        </p:nvGrpSpPr>
        <p:grpSpPr bwMode="auto">
          <a:xfrm>
            <a:off x="4635500" y="2858170"/>
            <a:ext cx="3575050" cy="1081087"/>
            <a:chOff x="3161" y="1813"/>
            <a:chExt cx="2252" cy="681"/>
          </a:xfrm>
          <a:noFill/>
        </p:grpSpPr>
        <p:sp>
          <p:nvSpPr>
            <p:cNvPr id="8207" name="Text Box 12"/>
            <p:cNvSpPr txBox="1">
              <a:spLocks noChangeArrowheads="1"/>
            </p:cNvSpPr>
            <p:nvPr/>
          </p:nvSpPr>
          <p:spPr bwMode="auto">
            <a:xfrm>
              <a:off x="3161" y="1813"/>
              <a:ext cx="2252" cy="21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400" dirty="0">
                  <a:solidFill>
                    <a:schemeClr val="hlink"/>
                  </a:solidFill>
                  <a:latin typeface="Tahoma" pitchFamily="34" charset="0"/>
                </a:rPr>
                <a:t>- </a:t>
              </a:r>
              <a:r>
                <a:rPr lang="en-US" b="1" dirty="0">
                  <a:latin typeface="Tahoma" pitchFamily="34" charset="0"/>
                </a:rPr>
                <a:t>instruction extension/definition</a:t>
              </a:r>
            </a:p>
          </p:txBody>
        </p:sp>
        <p:sp>
          <p:nvSpPr>
            <p:cNvPr id="8208" name="Text Box 13"/>
            <p:cNvSpPr txBox="1">
              <a:spLocks noChangeArrowheads="1"/>
            </p:cNvSpPr>
            <p:nvPr/>
          </p:nvSpPr>
          <p:spPr bwMode="auto">
            <a:xfrm>
              <a:off x="3294" y="1957"/>
              <a:ext cx="1325" cy="19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hlink"/>
                  </a:solidFill>
                  <a:latin typeface="Tahoma" pitchFamily="34" charset="0"/>
                </a:rPr>
                <a:t>- </a:t>
              </a:r>
              <a:r>
                <a:rPr lang="en-US" b="1" dirty="0">
                  <a:latin typeface="Tahoma" pitchFamily="34" charset="0"/>
                </a:rPr>
                <a:t>parameterization</a:t>
              </a:r>
            </a:p>
          </p:txBody>
        </p:sp>
        <p:sp>
          <p:nvSpPr>
            <p:cNvPr id="8209" name="Text Box 14"/>
            <p:cNvSpPr txBox="1">
              <a:spLocks noChangeArrowheads="1"/>
            </p:cNvSpPr>
            <p:nvPr/>
          </p:nvSpPr>
          <p:spPr bwMode="auto">
            <a:xfrm>
              <a:off x="3408" y="2109"/>
              <a:ext cx="1903" cy="38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buFontTx/>
                <a:buChar char="-"/>
              </a:pPr>
              <a:r>
                <a:rPr lang="en-US" sz="1800" dirty="0">
                  <a:solidFill>
                    <a:schemeClr val="hlink"/>
                  </a:solidFill>
                  <a:latin typeface="Tahoma" pitchFamily="34" charset="0"/>
                </a:rPr>
                <a:t> </a:t>
              </a:r>
              <a:r>
                <a:rPr lang="en-US" b="1" dirty="0">
                  <a:latin typeface="Tahoma" pitchFamily="34" charset="0"/>
                </a:rPr>
                <a:t>inclusion/non-inclusion of</a:t>
              </a:r>
            </a:p>
            <a:p>
              <a:r>
                <a:rPr lang="en-US" b="1" dirty="0">
                  <a:latin typeface="Tahoma" pitchFamily="34" charset="0"/>
                </a:rPr>
                <a:t>functionality/devices</a:t>
              </a:r>
            </a:p>
          </p:txBody>
        </p:sp>
      </p:grp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ASIPs: efficiency vs. flexibility</a:t>
            </a:r>
          </a:p>
        </p:txBody>
      </p:sp>
      <p:sp>
        <p:nvSpPr>
          <p:cNvPr id="8195" name="Text Box 5"/>
          <p:cNvSpPr txBox="1">
            <a:spLocks noChangeArrowheads="1"/>
          </p:cNvSpPr>
          <p:nvPr/>
        </p:nvSpPr>
        <p:spPr bwMode="auto">
          <a:xfrm>
            <a:off x="962025" y="5974432"/>
            <a:ext cx="6605588" cy="3127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/>
          <a:lstStyle/>
          <a:p>
            <a:pPr algn="l"/>
            <a:r>
              <a:rPr lang="en-US" sz="1400" dirty="0" err="1"/>
              <a:t>src</a:t>
            </a:r>
            <a:r>
              <a:rPr lang="en-US" sz="1400" dirty="0"/>
              <a:t>: Henkel “Design and Architectures for Embedded Systems (ESII)”</a:t>
            </a:r>
          </a:p>
        </p:txBody>
      </p:sp>
      <p:sp>
        <p:nvSpPr>
          <p:cNvPr id="8196" name="Text Box 4"/>
          <p:cNvSpPr txBox="1">
            <a:spLocks noChangeArrowheads="1"/>
          </p:cNvSpPr>
          <p:nvPr/>
        </p:nvSpPr>
        <p:spPr bwMode="auto">
          <a:xfrm>
            <a:off x="3376613" y="5468020"/>
            <a:ext cx="3311525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>
                <a:solidFill>
                  <a:schemeClr val="bg2"/>
                </a:solidFill>
                <a:latin typeface="Tahoma" pitchFamily="34" charset="0"/>
              </a:rPr>
              <a:t>Flexibility, 1/time-to-market, …</a:t>
            </a:r>
          </a:p>
        </p:txBody>
      </p:sp>
      <p:sp>
        <p:nvSpPr>
          <p:cNvPr id="8197" name="Text Box 5"/>
          <p:cNvSpPr txBox="1">
            <a:spLocks noChangeArrowheads="1"/>
          </p:cNvSpPr>
          <p:nvPr/>
        </p:nvSpPr>
        <p:spPr bwMode="auto">
          <a:xfrm rot="-5400000">
            <a:off x="-962025" y="3126458"/>
            <a:ext cx="4776787" cy="341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>
                <a:solidFill>
                  <a:schemeClr val="bg2"/>
                </a:solidFill>
                <a:latin typeface="Tahoma" pitchFamily="34" charset="0"/>
              </a:rPr>
              <a:t>“efficiency”: MIPS/$, MHz/mW, MIPS/area, …</a:t>
            </a:r>
          </a:p>
        </p:txBody>
      </p:sp>
      <p:sp>
        <p:nvSpPr>
          <p:cNvPr id="8198" name="Line 6"/>
          <p:cNvSpPr>
            <a:spLocks noChangeShapeType="1"/>
          </p:cNvSpPr>
          <p:nvPr/>
        </p:nvSpPr>
        <p:spPr bwMode="auto">
          <a:xfrm>
            <a:off x="1700213" y="5391820"/>
            <a:ext cx="5638800" cy="0"/>
          </a:xfrm>
          <a:prstGeom prst="line">
            <a:avLst/>
          </a:prstGeom>
          <a:noFill/>
          <a:ln w="19050">
            <a:solidFill>
              <a:schemeClr val="bg2"/>
            </a:solidFill>
            <a:miter lim="800000"/>
            <a:headEnd/>
            <a:tailEnd type="triangle" w="med" len="med"/>
          </a:ln>
        </p:spPr>
        <p:txBody>
          <a:bodyPr wrap="none"/>
          <a:lstStyle/>
          <a:p>
            <a:endParaRPr lang="en-AU"/>
          </a:p>
        </p:txBody>
      </p:sp>
      <p:sp>
        <p:nvSpPr>
          <p:cNvPr id="8199" name="Line 7"/>
          <p:cNvSpPr>
            <a:spLocks noChangeShapeType="1"/>
          </p:cNvSpPr>
          <p:nvPr/>
        </p:nvSpPr>
        <p:spPr bwMode="auto">
          <a:xfrm rot="-5400000">
            <a:off x="-280193" y="3409826"/>
            <a:ext cx="4572000" cy="1587"/>
          </a:xfrm>
          <a:prstGeom prst="line">
            <a:avLst/>
          </a:prstGeom>
          <a:noFill/>
          <a:ln w="19050">
            <a:solidFill>
              <a:schemeClr val="bg2"/>
            </a:solidFill>
            <a:miter lim="800000"/>
            <a:headEnd/>
            <a:tailEnd type="triangle" w="med" len="med"/>
          </a:ln>
        </p:spPr>
        <p:txBody>
          <a:bodyPr wrap="none"/>
          <a:lstStyle/>
          <a:p>
            <a:endParaRPr lang="en-AU"/>
          </a:p>
        </p:txBody>
      </p:sp>
      <p:sp>
        <p:nvSpPr>
          <p:cNvPr id="8200" name="Freeform 8"/>
          <p:cNvSpPr>
            <a:spLocks/>
          </p:cNvSpPr>
          <p:nvPr/>
        </p:nvSpPr>
        <p:spPr bwMode="auto">
          <a:xfrm>
            <a:off x="2233613" y="1429420"/>
            <a:ext cx="4724400" cy="3733800"/>
          </a:xfrm>
          <a:custGeom>
            <a:avLst/>
            <a:gdLst>
              <a:gd name="T0" fmla="*/ 0 w 2976"/>
              <a:gd name="T1" fmla="*/ 0 h 2352"/>
              <a:gd name="T2" fmla="*/ 2147483647 w 2976"/>
              <a:gd name="T3" fmla="*/ 2147483647 h 2352"/>
              <a:gd name="T4" fmla="*/ 2147483647 w 2976"/>
              <a:gd name="T5" fmla="*/ 2147483647 h 2352"/>
              <a:gd name="T6" fmla="*/ 0 60000 65536"/>
              <a:gd name="T7" fmla="*/ 0 60000 65536"/>
              <a:gd name="T8" fmla="*/ 0 60000 65536"/>
              <a:gd name="T9" fmla="*/ 0 w 2976"/>
              <a:gd name="T10" fmla="*/ 0 h 2352"/>
              <a:gd name="T11" fmla="*/ 2976 w 2976"/>
              <a:gd name="T12" fmla="*/ 2352 h 235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976" h="2352">
                <a:moveTo>
                  <a:pt x="0" y="0"/>
                </a:moveTo>
                <a:cubicBezTo>
                  <a:pt x="64" y="764"/>
                  <a:pt x="128" y="1528"/>
                  <a:pt x="624" y="1920"/>
                </a:cubicBezTo>
                <a:cubicBezTo>
                  <a:pt x="1120" y="2312"/>
                  <a:pt x="2584" y="2280"/>
                  <a:pt x="2976" y="2352"/>
                </a:cubicBezTo>
              </a:path>
            </a:pathLst>
          </a:custGeom>
          <a:noFill/>
          <a:ln w="28575">
            <a:solidFill>
              <a:srgbClr val="FF9966"/>
            </a:solidFill>
            <a:prstDash val="dash"/>
            <a:miter lim="800000"/>
            <a:headEnd/>
            <a:tailEnd/>
          </a:ln>
        </p:spPr>
        <p:txBody>
          <a:bodyPr wrap="none"/>
          <a:lstStyle/>
          <a:p>
            <a:endParaRPr lang="en-US"/>
          </a:p>
        </p:txBody>
      </p:sp>
      <p:sp>
        <p:nvSpPr>
          <p:cNvPr id="10" name="Text Box 9"/>
          <p:cNvSpPr txBox="1">
            <a:spLocks noChangeArrowheads="1"/>
          </p:cNvSpPr>
          <p:nvPr/>
        </p:nvSpPr>
        <p:spPr bwMode="auto">
          <a:xfrm>
            <a:off x="2157413" y="1658020"/>
            <a:ext cx="2371725" cy="925512"/>
          </a:xfrm>
          <a:prstGeom prst="rect">
            <a:avLst/>
          </a:prstGeom>
          <a:solidFill>
            <a:srgbClr val="FFFFCC"/>
          </a:solidFill>
          <a:ln w="9525">
            <a:solidFill>
              <a:srgbClr val="FF9966"/>
            </a:solidFill>
            <a:miter lim="800000"/>
            <a:headEnd/>
            <a:tailEnd/>
          </a:ln>
          <a:effectLst>
            <a:outerShdw dist="107763" dir="18900000" algn="ctr" rotWithShape="0">
              <a:srgbClr val="B2B2B2"/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800" b="1" dirty="0">
                <a:solidFill>
                  <a:schemeClr val="hlink"/>
                </a:solidFill>
                <a:latin typeface="Tahoma" pitchFamily="34" charset="0"/>
              </a:rPr>
              <a:t>ASIC:</a:t>
            </a:r>
          </a:p>
          <a:p>
            <a:pPr>
              <a:defRPr/>
            </a:pPr>
            <a:r>
              <a:rPr lang="en-US" sz="1800" dirty="0">
                <a:latin typeface="Tahoma" pitchFamily="34" charset="0"/>
              </a:rPr>
              <a:t>- Non-programmable,</a:t>
            </a:r>
          </a:p>
          <a:p>
            <a:pPr>
              <a:defRPr/>
            </a:pPr>
            <a:r>
              <a:rPr lang="en-US" sz="1800" dirty="0">
                <a:latin typeface="Tahoma" pitchFamily="34" charset="0"/>
              </a:rPr>
              <a:t>- highly specialized</a:t>
            </a:r>
          </a:p>
        </p:txBody>
      </p:sp>
      <p:sp>
        <p:nvSpPr>
          <p:cNvPr id="11" name="Text Box 10"/>
          <p:cNvSpPr txBox="1">
            <a:spLocks noChangeArrowheads="1"/>
          </p:cNvSpPr>
          <p:nvPr/>
        </p:nvSpPr>
        <p:spPr bwMode="auto">
          <a:xfrm>
            <a:off x="4786313" y="4096420"/>
            <a:ext cx="2081212" cy="650875"/>
          </a:xfrm>
          <a:prstGeom prst="rect">
            <a:avLst/>
          </a:prstGeom>
          <a:solidFill>
            <a:srgbClr val="FFFFCC"/>
          </a:solidFill>
          <a:ln w="9525">
            <a:solidFill>
              <a:srgbClr val="FF9966"/>
            </a:solidFill>
            <a:miter lim="800000"/>
            <a:headEnd/>
            <a:tailEnd/>
          </a:ln>
          <a:effectLst>
            <a:outerShdw dist="107763" dir="18900000" algn="ctr" rotWithShape="0">
              <a:srgbClr val="B2B2B2"/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800" b="1" dirty="0">
                <a:solidFill>
                  <a:schemeClr val="hlink"/>
                </a:solidFill>
                <a:latin typeface="Tahoma" pitchFamily="34" charset="0"/>
              </a:rPr>
              <a:t>General purpose</a:t>
            </a:r>
          </a:p>
          <a:p>
            <a:pPr>
              <a:defRPr/>
            </a:pPr>
            <a:r>
              <a:rPr lang="en-US" sz="1800" b="1" dirty="0">
                <a:solidFill>
                  <a:schemeClr val="hlink"/>
                </a:solidFill>
                <a:latin typeface="Tahoma" pitchFamily="34" charset="0"/>
              </a:rPr>
              <a:t>processor</a:t>
            </a:r>
          </a:p>
        </p:txBody>
      </p:sp>
      <p:sp>
        <p:nvSpPr>
          <p:cNvPr id="12" name="Text Box 11"/>
          <p:cNvSpPr txBox="1">
            <a:spLocks noChangeArrowheads="1"/>
          </p:cNvSpPr>
          <p:nvPr/>
        </p:nvSpPr>
        <p:spPr bwMode="auto">
          <a:xfrm>
            <a:off x="3054350" y="2969295"/>
            <a:ext cx="1527175" cy="925512"/>
          </a:xfrm>
          <a:prstGeom prst="rect">
            <a:avLst/>
          </a:prstGeom>
          <a:solidFill>
            <a:srgbClr val="FFFFCC"/>
          </a:solidFill>
          <a:ln w="9525">
            <a:solidFill>
              <a:schemeClr val="hlink"/>
            </a:solidFill>
            <a:miter lim="800000"/>
            <a:headEnd/>
            <a:tailEnd/>
          </a:ln>
          <a:effectLst>
            <a:outerShdw dist="107763" dir="18900000" algn="ctr" rotWithShape="0">
              <a:srgbClr val="B2B2B2"/>
            </a:outerShdw>
          </a:effectLst>
        </p:spPr>
        <p:txBody>
          <a:bodyPr>
            <a:spAutoFit/>
          </a:bodyPr>
          <a:lstStyle/>
          <a:p>
            <a:pPr>
              <a:defRPr/>
            </a:pPr>
            <a:r>
              <a:rPr lang="en-US" sz="1800" b="1" dirty="0">
                <a:solidFill>
                  <a:schemeClr val="hlink"/>
                </a:solidFill>
                <a:latin typeface="Tahoma" pitchFamily="34" charset="0"/>
              </a:rPr>
              <a:t>ASIP</a:t>
            </a:r>
          </a:p>
          <a:p>
            <a:pPr>
              <a:defRPr/>
            </a:pPr>
            <a:r>
              <a:rPr lang="en-US" sz="1800" b="1" dirty="0">
                <a:solidFill>
                  <a:schemeClr val="hlink"/>
                </a:solidFill>
                <a:latin typeface="Tahoma" pitchFamily="34" charset="0"/>
              </a:rPr>
              <a:t>(extensible</a:t>
            </a:r>
          </a:p>
          <a:p>
            <a:pPr>
              <a:defRPr/>
            </a:pPr>
            <a:r>
              <a:rPr lang="en-US" sz="1800" b="1" dirty="0">
                <a:solidFill>
                  <a:schemeClr val="hlink"/>
                </a:solidFill>
                <a:latin typeface="Tahoma" pitchFamily="34" charset="0"/>
              </a:rPr>
              <a:t>processor)</a:t>
            </a:r>
            <a:r>
              <a:rPr lang="en-US" sz="1800" dirty="0">
                <a:solidFill>
                  <a:schemeClr val="tx2"/>
                </a:solidFill>
                <a:latin typeface="Tahoma" pitchFamily="34" charset="0"/>
              </a:rPr>
              <a:t>              </a:t>
            </a:r>
          </a:p>
        </p:txBody>
      </p:sp>
      <p:sp>
        <p:nvSpPr>
          <p:cNvPr id="8205" name="Text Box 22"/>
          <p:cNvSpPr txBox="1">
            <a:spLocks noChangeArrowheads="1"/>
          </p:cNvSpPr>
          <p:nvPr/>
        </p:nvSpPr>
        <p:spPr bwMode="auto">
          <a:xfrm>
            <a:off x="1963738" y="1210345"/>
            <a:ext cx="296545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b="1">
                <a:latin typeface="Tahoma" pitchFamily="34" charset="0"/>
              </a:rPr>
              <a:t>“</a:t>
            </a:r>
            <a:r>
              <a:rPr lang="en-US" b="1" i="1">
                <a:latin typeface="Tahoma" pitchFamily="34" charset="0"/>
              </a:rPr>
              <a:t>Hardware solution</a:t>
            </a:r>
            <a:r>
              <a:rPr lang="en-US" b="1">
                <a:latin typeface="Tahoma" pitchFamily="34" charset="0"/>
              </a:rPr>
              <a:t>”</a:t>
            </a:r>
          </a:p>
        </p:txBody>
      </p:sp>
      <p:sp>
        <p:nvSpPr>
          <p:cNvPr id="8206" name="Text Box 23"/>
          <p:cNvSpPr txBox="1">
            <a:spLocks noChangeArrowheads="1"/>
          </p:cNvSpPr>
          <p:nvPr/>
        </p:nvSpPr>
        <p:spPr bwMode="auto">
          <a:xfrm>
            <a:off x="7024688" y="4077370"/>
            <a:ext cx="1616075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b="1">
                <a:latin typeface="Tahoma" pitchFamily="34" charset="0"/>
              </a:rPr>
              <a:t>“</a:t>
            </a:r>
            <a:r>
              <a:rPr lang="en-US" b="1" i="1">
                <a:latin typeface="Tahoma" pitchFamily="34" charset="0"/>
              </a:rPr>
              <a:t>Software</a:t>
            </a:r>
          </a:p>
          <a:p>
            <a:r>
              <a:rPr lang="en-US" b="1" i="1">
                <a:latin typeface="Tahoma" pitchFamily="34" charset="0"/>
              </a:rPr>
              <a:t>solution</a:t>
            </a:r>
            <a:r>
              <a:rPr lang="en-US" b="1">
                <a:latin typeface="Tahoma" pitchFamily="34" charset="0"/>
              </a:rPr>
              <a:t>”</a:t>
            </a:r>
          </a:p>
        </p:txBody>
      </p:sp>
      <p:sp>
        <p:nvSpPr>
          <p:cNvPr id="23" name="Rectangle 22"/>
          <p:cNvSpPr/>
          <p:nvPr/>
        </p:nvSpPr>
        <p:spPr bwMode="auto">
          <a:xfrm>
            <a:off x="2084294" y="1213987"/>
            <a:ext cx="2595282" cy="1385046"/>
          </a:xfrm>
          <a:prstGeom prst="rect">
            <a:avLst/>
          </a:prstGeom>
          <a:solidFill>
            <a:schemeClr val="tx1">
              <a:alpha val="10000"/>
            </a:schemeClr>
          </a:solidFill>
          <a:ln w="12699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>
              <a:ln>
                <a:noFill/>
              </a:ln>
              <a:solidFill>
                <a:srgbClr val="000099"/>
              </a:solidFill>
              <a:effectLst/>
              <a:latin typeface="Arial" charset="0"/>
            </a:endParaRPr>
          </a:p>
        </p:txBody>
      </p:sp>
      <p:sp>
        <p:nvSpPr>
          <p:cNvPr id="24" name="Rectangle 23"/>
          <p:cNvSpPr/>
          <p:nvPr/>
        </p:nvSpPr>
        <p:spPr bwMode="auto">
          <a:xfrm>
            <a:off x="3415553" y="3916844"/>
            <a:ext cx="5284694" cy="1062317"/>
          </a:xfrm>
          <a:prstGeom prst="rect">
            <a:avLst/>
          </a:prstGeom>
          <a:solidFill>
            <a:schemeClr val="tx1">
              <a:alpha val="10000"/>
            </a:schemeClr>
          </a:solidFill>
          <a:ln w="12699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>
              <a:ln>
                <a:noFill/>
              </a:ln>
              <a:solidFill>
                <a:srgbClr val="000099"/>
              </a:solidFill>
              <a:effectLst/>
              <a:latin typeface="Arial" charset="0"/>
            </a:endParaRPr>
          </a:p>
        </p:txBody>
      </p:sp>
      <p:sp>
        <p:nvSpPr>
          <p:cNvPr id="21" name="Rounded Rectangle 20"/>
          <p:cNvSpPr/>
          <p:nvPr/>
        </p:nvSpPr>
        <p:spPr bwMode="auto">
          <a:xfrm>
            <a:off x="2265150" y="4011546"/>
            <a:ext cx="4412511" cy="1634490"/>
          </a:xfrm>
          <a:prstGeom prst="roundRect">
            <a:avLst/>
          </a:prstGeom>
          <a:gradFill flip="none" rotWithShape="1"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2700000" scaled="1"/>
            <a:tileRect/>
          </a:gra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457200" indent="-336550" algn="l">
              <a:lnSpc>
                <a:spcPct val="150000"/>
              </a:lnSpc>
              <a:buClr>
                <a:srgbClr val="FF0000"/>
              </a:buClr>
              <a:buFont typeface="Wingdings" pitchFamily="2" charset="2"/>
              <a:buChar char="q"/>
            </a:pPr>
            <a:r>
              <a:rPr lang="en-US" sz="2000" dirty="0">
                <a:solidFill>
                  <a:srgbClr val="000000"/>
                </a:solidFill>
                <a:latin typeface="+mn-lt"/>
              </a:rPr>
              <a:t>Optimized for an application</a:t>
            </a:r>
          </a:p>
          <a:p>
            <a:pPr marL="457200" indent="-336550" algn="l">
              <a:lnSpc>
                <a:spcPct val="150000"/>
              </a:lnSpc>
              <a:buClr>
                <a:srgbClr val="FF0000"/>
              </a:buClr>
              <a:buFont typeface="Wingdings" pitchFamily="2" charset="2"/>
              <a:buChar char="q"/>
            </a:pPr>
            <a:r>
              <a:rPr lang="en-US" sz="2000" dirty="0">
                <a:solidFill>
                  <a:srgbClr val="000000"/>
                </a:solidFill>
                <a:latin typeface="+mn-lt"/>
              </a:rPr>
              <a:t>Still flexible, but achieves a better performance</a:t>
            </a:r>
          </a:p>
        </p:txBody>
      </p:sp>
    </p:spTree>
    <p:extLst>
      <p:ext uri="{BB962C8B-B14F-4D97-AF65-F5344CB8AC3E}">
        <p14:creationId xmlns:p14="http://schemas.microsoft.com/office/powerpoint/2010/main" val="3913062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35CD2A-1D13-41AD-9E3E-A7C1413FA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ASIP Design Flow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E2BD4C-DD77-4B9D-9002-7365F58DF5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797" y="1000853"/>
            <a:ext cx="8082643" cy="5271547"/>
          </a:xfrm>
          <a:prstGeom prst="rect">
            <a:avLst/>
          </a:prstGeom>
        </p:spPr>
      </p:pic>
      <p:sp>
        <p:nvSpPr>
          <p:cNvPr id="9" name="Rounded Rectangle 18">
            <a:extLst>
              <a:ext uri="{FF2B5EF4-FFF2-40B4-BE49-F238E27FC236}">
                <a16:creationId xmlns:a16="http://schemas.microsoft.com/office/drawing/2014/main" id="{BB300D11-1F2A-4A7D-B924-6A8AD5D62AB1}"/>
              </a:ext>
            </a:extLst>
          </p:cNvPr>
          <p:cNvSpPr/>
          <p:nvPr/>
        </p:nvSpPr>
        <p:spPr bwMode="auto">
          <a:xfrm>
            <a:off x="251520" y="2636912"/>
            <a:ext cx="1368152" cy="549867"/>
          </a:xfrm>
          <a:prstGeom prst="roundRect">
            <a:avLst/>
          </a:prstGeom>
          <a:gradFill flip="none" rotWithShape="1"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2700000" scaled="1"/>
            <a:tileRect/>
          </a:gra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20650" algn="l">
              <a:lnSpc>
                <a:spcPct val="150000"/>
              </a:lnSpc>
              <a:buClr>
                <a:srgbClr val="FF0000"/>
              </a:buClr>
            </a:pPr>
            <a:r>
              <a:rPr lang="en-US" sz="2000" dirty="0">
                <a:solidFill>
                  <a:srgbClr val="000000"/>
                </a:solidFill>
                <a:latin typeface="+mn-lt"/>
              </a:rPr>
              <a:t>Profiling</a:t>
            </a:r>
          </a:p>
        </p:txBody>
      </p:sp>
      <p:sp>
        <p:nvSpPr>
          <p:cNvPr id="10" name="Rounded Rectangle 19">
            <a:extLst>
              <a:ext uri="{FF2B5EF4-FFF2-40B4-BE49-F238E27FC236}">
                <a16:creationId xmlns:a16="http://schemas.microsoft.com/office/drawing/2014/main" id="{E7EECB82-9807-42CE-BB72-3E535197AC94}"/>
              </a:ext>
            </a:extLst>
          </p:cNvPr>
          <p:cNvSpPr/>
          <p:nvPr/>
        </p:nvSpPr>
        <p:spPr bwMode="auto">
          <a:xfrm>
            <a:off x="104383" y="4077072"/>
            <a:ext cx="2163361" cy="549867"/>
          </a:xfrm>
          <a:prstGeom prst="roundRect">
            <a:avLst/>
          </a:prstGeom>
          <a:gradFill flip="none" rotWithShape="1">
            <a:gsLst>
              <a:gs pos="0">
                <a:srgbClr val="5E9EFF">
                  <a:alpha val="99000"/>
                </a:srgbClr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2700000" scaled="1"/>
            <a:tileRect/>
          </a:gra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120650" algn="l">
              <a:lnSpc>
                <a:spcPct val="150000"/>
              </a:lnSpc>
              <a:buClr>
                <a:srgbClr val="FF0000"/>
              </a:buClr>
            </a:pPr>
            <a:r>
              <a:rPr lang="en-US" sz="2000" dirty="0">
                <a:solidFill>
                  <a:srgbClr val="000000"/>
                </a:solidFill>
                <a:latin typeface="+mn-lt"/>
              </a:rPr>
              <a:t>Implementation</a:t>
            </a:r>
          </a:p>
        </p:txBody>
      </p:sp>
      <p:sp>
        <p:nvSpPr>
          <p:cNvPr id="11" name="Rounded Rectangle 20">
            <a:extLst>
              <a:ext uri="{FF2B5EF4-FFF2-40B4-BE49-F238E27FC236}">
                <a16:creationId xmlns:a16="http://schemas.microsoft.com/office/drawing/2014/main" id="{ACB7C661-6323-4E21-9163-5B544B16FBA6}"/>
              </a:ext>
            </a:extLst>
          </p:cNvPr>
          <p:cNvSpPr/>
          <p:nvPr/>
        </p:nvSpPr>
        <p:spPr bwMode="auto">
          <a:xfrm>
            <a:off x="6804248" y="1988840"/>
            <a:ext cx="2073606" cy="549867"/>
          </a:xfrm>
          <a:prstGeom prst="roundRect">
            <a:avLst/>
          </a:prstGeom>
          <a:gradFill flip="none" rotWithShape="1"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2700000" scaled="1"/>
            <a:tileRect/>
          </a:gra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20650" algn="l">
              <a:lnSpc>
                <a:spcPct val="150000"/>
              </a:lnSpc>
              <a:buClr>
                <a:srgbClr val="FF0000"/>
              </a:buClr>
            </a:pPr>
            <a:r>
              <a:rPr lang="en-US" sz="2000" dirty="0">
                <a:solidFill>
                  <a:srgbClr val="000000"/>
                </a:solidFill>
                <a:latin typeface="+mn-lt"/>
              </a:rPr>
              <a:t>Benchmarking</a:t>
            </a:r>
          </a:p>
        </p:txBody>
      </p:sp>
      <p:sp>
        <p:nvSpPr>
          <p:cNvPr id="12" name="Rounded Rectangle 20">
            <a:extLst>
              <a:ext uri="{FF2B5EF4-FFF2-40B4-BE49-F238E27FC236}">
                <a16:creationId xmlns:a16="http://schemas.microsoft.com/office/drawing/2014/main" id="{4F7E2633-63FB-4EBF-B4C9-E3837A2B4BC8}"/>
              </a:ext>
            </a:extLst>
          </p:cNvPr>
          <p:cNvSpPr/>
          <p:nvPr/>
        </p:nvSpPr>
        <p:spPr bwMode="auto">
          <a:xfrm>
            <a:off x="7596335" y="4304036"/>
            <a:ext cx="1282939" cy="549867"/>
          </a:xfrm>
          <a:prstGeom prst="roundRect">
            <a:avLst/>
          </a:prstGeom>
          <a:gradFill flip="none" rotWithShape="1"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2700000" scaled="1"/>
            <a:tileRect/>
          </a:gra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20650" algn="l">
              <a:lnSpc>
                <a:spcPct val="150000"/>
              </a:lnSpc>
              <a:buClr>
                <a:srgbClr val="FF0000"/>
              </a:buClr>
            </a:pPr>
            <a:r>
              <a:rPr lang="en-US" sz="2000" dirty="0">
                <a:solidFill>
                  <a:srgbClr val="000000"/>
                </a:solidFill>
                <a:latin typeface="+mn-lt"/>
              </a:rPr>
              <a:t>Test</a:t>
            </a:r>
          </a:p>
        </p:txBody>
      </p:sp>
    </p:spTree>
    <p:extLst>
      <p:ext uri="{BB962C8B-B14F-4D97-AF65-F5344CB8AC3E}">
        <p14:creationId xmlns:p14="http://schemas.microsoft.com/office/powerpoint/2010/main" val="1089447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0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0" fill="hold" grpId="0" nodeType="click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0" fill="hold" grpId="0" nodeType="click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Environments</a:t>
            </a:r>
          </a:p>
        </p:txBody>
      </p:sp>
      <p:pic>
        <p:nvPicPr>
          <p:cNvPr id="2150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5254722" y="980728"/>
            <a:ext cx="3809524" cy="2923809"/>
          </a:xfrm>
          <a:prstGeom prst="rect">
            <a:avLst/>
          </a:prstGeom>
          <a:noFill/>
          <a:ln>
            <a:noFill/>
          </a:ln>
        </p:spPr>
      </p:pic>
      <p:sp>
        <p:nvSpPr>
          <p:cNvPr id="700419" name="Rectangle 1027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390525" y="980728"/>
            <a:ext cx="4469507" cy="5384800"/>
          </a:xfrm>
        </p:spPr>
        <p:txBody>
          <a:bodyPr/>
          <a:lstStyle/>
          <a:p>
            <a:pPr>
              <a:defRPr/>
            </a:pPr>
            <a:r>
              <a:rPr lang="en-US" sz="2200" b="1" dirty="0"/>
              <a:t>dlxsim</a:t>
            </a:r>
            <a:r>
              <a:rPr lang="en-US" sz="2200" dirty="0"/>
              <a:t>: Instruction Set Simulator adapted for our Processor</a:t>
            </a:r>
          </a:p>
          <a:p>
            <a:pPr>
              <a:defRPr/>
            </a:pPr>
            <a:r>
              <a:rPr lang="en-US" sz="2200" b="1" dirty="0"/>
              <a:t>ASIPMeister</a:t>
            </a:r>
            <a:r>
              <a:rPr lang="en-US" sz="2200" dirty="0"/>
              <a:t>: To create new processor and compiler</a:t>
            </a:r>
          </a:p>
          <a:p>
            <a:pPr>
              <a:defRPr/>
            </a:pPr>
            <a:r>
              <a:rPr lang="en-US" sz="2200" b="1" dirty="0">
                <a:effectLst/>
              </a:rPr>
              <a:t>Extended GCC compiler: </a:t>
            </a:r>
            <a:r>
              <a:rPr lang="en-US" sz="2200" dirty="0">
                <a:effectLst/>
              </a:rPr>
              <a:t>compiler out of an </a:t>
            </a:r>
            <a:r>
              <a:rPr lang="en-US" sz="2200" dirty="0"/>
              <a:t>processor </a:t>
            </a:r>
            <a:r>
              <a:rPr lang="en-US" sz="2200" dirty="0">
                <a:effectLst/>
              </a:rPr>
              <a:t>architecture description in </a:t>
            </a:r>
            <a:r>
              <a:rPr lang="en-US" sz="2200" dirty="0"/>
              <a:t>ASIPMeister</a:t>
            </a:r>
            <a:r>
              <a:rPr lang="en-US" sz="2200" dirty="0">
                <a:effectLst/>
              </a:rPr>
              <a:t>.</a:t>
            </a:r>
            <a:endParaRPr lang="en-US" sz="2200" dirty="0"/>
          </a:p>
          <a:p>
            <a:pPr>
              <a:defRPr/>
            </a:pPr>
            <a:r>
              <a:rPr lang="en-US" sz="2200" b="1" dirty="0"/>
              <a:t>QuestaSim/ModelSim</a:t>
            </a:r>
            <a:r>
              <a:rPr lang="en-US" sz="2200" dirty="0"/>
              <a:t>: hardware simulator for RTL Code</a:t>
            </a:r>
          </a:p>
          <a:p>
            <a:pPr>
              <a:defRPr/>
            </a:pPr>
            <a:r>
              <a:rPr lang="en-US" sz="2200" b="1" dirty="0"/>
              <a:t>Xilinx Vivado/ISE</a:t>
            </a:r>
            <a:r>
              <a:rPr lang="en-US" sz="2200" dirty="0"/>
              <a:t>: Synthesis of RTL Code</a:t>
            </a:r>
          </a:p>
          <a:p>
            <a:pPr>
              <a:defRPr/>
            </a:pPr>
            <a:r>
              <a:rPr lang="en-US" sz="2200" b="1" dirty="0"/>
              <a:t>XPower</a:t>
            </a:r>
            <a:r>
              <a:rPr lang="en-US" sz="2200" dirty="0"/>
              <a:t>: To estimate power consumption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643969" y="3516162"/>
            <a:ext cx="34763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2"/>
                </a:solidFill>
              </a:rPr>
              <a:t>Virtex-5 FPGA Evaluation Board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CF60111-FAE2-4B7D-A97F-7082B878FD5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3112" y="3904537"/>
            <a:ext cx="3700888" cy="202030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4623099-3F29-45F7-8E9B-CA87FFEFA695}"/>
              </a:ext>
            </a:extLst>
          </p:cNvPr>
          <p:cNvSpPr txBox="1"/>
          <p:nvPr/>
        </p:nvSpPr>
        <p:spPr>
          <a:xfrm>
            <a:off x="5508105" y="5877272"/>
            <a:ext cx="35561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accent2"/>
                </a:solidFill>
              </a:rPr>
              <a:t>ModelSim Simulation (Signals)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3939A8D-653D-454F-BA6A-24A25B675E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2924" y="1029836"/>
            <a:ext cx="3713120" cy="197734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712BB8D-C6C2-4CD6-A1DF-A71730CDD31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4226" y="3516162"/>
            <a:ext cx="3390515" cy="216966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A294684-0F6A-4E8A-9524-9D4E58D74269}"/>
              </a:ext>
            </a:extLst>
          </p:cNvPr>
          <p:cNvSpPr txBox="1"/>
          <p:nvPr/>
        </p:nvSpPr>
        <p:spPr>
          <a:xfrm>
            <a:off x="5859879" y="3045821"/>
            <a:ext cx="2441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2"/>
                </a:solidFill>
              </a:rPr>
              <a:t>ASIPmeister Software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898310-9946-4D39-802C-8F9B37D721E3}"/>
              </a:ext>
            </a:extLst>
          </p:cNvPr>
          <p:cNvSpPr txBox="1"/>
          <p:nvPr/>
        </p:nvSpPr>
        <p:spPr>
          <a:xfrm>
            <a:off x="5493821" y="5692606"/>
            <a:ext cx="3360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ASIPMeister Input and Output</a:t>
            </a:r>
            <a:endParaRPr lang="en-GB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800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2" grpId="0"/>
      <p:bldP spid="1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Goal of ASIP Lab</a:t>
            </a:r>
          </a:p>
        </p:txBody>
      </p:sp>
      <p:sp>
        <p:nvSpPr>
          <p:cNvPr id="698371" name="Rectangle 1027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Creating new CPUs with new instructions and implementing these new instructions in Hardware and Software with evaluation and testing</a:t>
            </a:r>
          </a:p>
          <a:p>
            <a:pPr marL="0" indent="0">
              <a:buNone/>
              <a:defRPr/>
            </a:pPr>
            <a:endParaRPr lang="en-US" sz="600" dirty="0"/>
          </a:p>
          <a:p>
            <a:pPr>
              <a:defRPr/>
            </a:pPr>
            <a:r>
              <a:rPr lang="en-US" dirty="0"/>
              <a:t>The main goals are:</a:t>
            </a:r>
          </a:p>
          <a:p>
            <a:pPr lvl="1">
              <a:defRPr/>
            </a:pPr>
            <a:r>
              <a:rPr lang="en-US" dirty="0"/>
              <a:t>creating new ASIPs for special applications</a:t>
            </a:r>
          </a:p>
          <a:p>
            <a:pPr lvl="1">
              <a:defRPr/>
            </a:pPr>
            <a:r>
              <a:rPr lang="en-US" dirty="0"/>
              <a:t>benchmark those ASIPs to find out their benefits and drawbacks</a:t>
            </a:r>
          </a:p>
          <a:p>
            <a:pPr lvl="1">
              <a:defRPr/>
            </a:pPr>
            <a:r>
              <a:rPr lang="en-US" dirty="0"/>
              <a:t>and finally to interpret the benchmark results</a:t>
            </a:r>
          </a:p>
          <a:p>
            <a:pPr marL="0" indent="0">
              <a:buNone/>
              <a:defRPr/>
            </a:pPr>
            <a:endParaRPr lang="en-US" sz="900" dirty="0"/>
          </a:p>
          <a:p>
            <a:pPr>
              <a:defRPr/>
            </a:pPr>
            <a:r>
              <a:rPr lang="en-GB" dirty="0"/>
              <a:t>Lab Structure: </a:t>
            </a:r>
          </a:p>
          <a:p>
            <a:pPr lvl="1">
              <a:defRPr/>
            </a:pPr>
            <a:r>
              <a:rPr lang="en-GB" dirty="0"/>
              <a:t>Weekly Sessions: Eight 2-3 hours sessions per week</a:t>
            </a:r>
          </a:p>
          <a:p>
            <a:pPr lvl="1">
              <a:defRPr/>
            </a:pPr>
            <a:r>
              <a:rPr lang="en-GB" dirty="0"/>
              <a:t>Lab Groups: Group of 2-3 students to carry tasks</a:t>
            </a:r>
          </a:p>
          <a:p>
            <a:pPr lvl="1">
              <a:defRPr/>
            </a:pPr>
            <a:r>
              <a:rPr lang="en-GB" i="1" dirty="0">
                <a:solidFill>
                  <a:srgbClr val="FF0000"/>
                </a:solidFill>
              </a:rPr>
              <a:t>Each group should perform each Week/Session exercises and submit the answers before next session start.</a:t>
            </a:r>
          </a:p>
          <a:p>
            <a:pPr>
              <a:defRPr/>
            </a:pPr>
            <a:endParaRPr lang="en-US" dirty="0"/>
          </a:p>
          <a:p>
            <a:pPr>
              <a:buNone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5323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Pipeline Processor</a:t>
            </a:r>
          </a:p>
        </p:txBody>
      </p:sp>
      <p:pic>
        <p:nvPicPr>
          <p:cNvPr id="10243" name="Picture 14" descr="pipeline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305526" y="980728"/>
            <a:ext cx="8532948" cy="4896544"/>
          </a:xfrm>
          <a:noFill/>
        </p:spPr>
      </p:pic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611560" y="5962650"/>
            <a:ext cx="6859588" cy="285750"/>
          </a:xfrm>
          <a:prstGeom prst="rect">
            <a:avLst/>
          </a:prstGeom>
          <a:noFill/>
          <a:ln w="12699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en-US" sz="1400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src</a:t>
            </a:r>
            <a:r>
              <a:rPr lang="en-US" sz="14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: Muhammad </a:t>
            </a:r>
            <a:r>
              <a:rPr lang="en-US" sz="1400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Shaaban</a:t>
            </a:r>
            <a:r>
              <a:rPr lang="en-US" sz="14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“The DLX Architecture”, lecture on ‘Computer Architecture’</a:t>
            </a:r>
          </a:p>
        </p:txBody>
      </p:sp>
    </p:spTree>
    <p:extLst>
      <p:ext uri="{BB962C8B-B14F-4D97-AF65-F5344CB8AC3E}">
        <p14:creationId xmlns:p14="http://schemas.microsoft.com/office/powerpoint/2010/main" val="32377393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Pipelining</a:t>
            </a:r>
            <a:endParaRPr lang="en-US" dirty="0"/>
          </a:p>
        </p:txBody>
      </p:sp>
      <p:graphicFrame>
        <p:nvGraphicFramePr>
          <p:cNvPr id="2050" name="Object 4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63329392"/>
              </p:ext>
            </p:extLst>
          </p:nvPr>
        </p:nvGraphicFramePr>
        <p:xfrm>
          <a:off x="899592" y="1031484"/>
          <a:ext cx="6911975" cy="51839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9" name="Slide" r:id="rId3" imgW="4857750" imgH="3643015" progId="PowerPoint.Slide.8">
                  <p:embed/>
                </p:oleObj>
              </mc:Choice>
              <mc:Fallback>
                <p:oleObj name="Slide" r:id="rId3" imgW="4857750" imgH="3643015" progId="PowerPoint.Slide.8">
                  <p:embed/>
                  <p:pic>
                    <p:nvPicPr>
                      <p:cNvPr id="2050" name="Object 4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9592" y="1031484"/>
                        <a:ext cx="6911975" cy="5183982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  <a:effectLst>
                        <a:outerShdw dist="107763" dir="2700000" algn="ctr" rotWithShape="0">
                          <a:srgbClr val="808080"/>
                        </a:outerShdw>
                      </a:effec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72941067"/>
      </p:ext>
    </p:extLst>
  </p:cSld>
  <p:clrMapOvr>
    <a:masterClrMapping/>
  </p:clrMapOvr>
</p:sld>
</file>

<file path=ppt/theme/theme1.xml><?xml version="1.0" encoding="utf-8"?>
<a:theme xmlns:a="http://schemas.openxmlformats.org/drawingml/2006/main" name="CES_Template_2012">
  <a:themeElements>
    <a:clrScheme name="Standarddesign 1">
      <a:dk1>
        <a:srgbClr val="000000"/>
      </a:dk1>
      <a:lt1>
        <a:srgbClr val="FFFFFF"/>
      </a:lt1>
      <a:dk2>
        <a:srgbClr val="000000"/>
      </a:dk2>
      <a:lt2>
        <a:srgbClr val="D9D9D9"/>
      </a:lt2>
      <a:accent1>
        <a:srgbClr val="009682"/>
      </a:accent1>
      <a:accent2>
        <a:srgbClr val="4664AA"/>
      </a:accent2>
      <a:accent3>
        <a:srgbClr val="FFFFFF"/>
      </a:accent3>
      <a:accent4>
        <a:srgbClr val="000000"/>
      </a:accent4>
      <a:accent5>
        <a:srgbClr val="AAC9C1"/>
      </a:accent5>
      <a:accent6>
        <a:srgbClr val="3F5A9A"/>
      </a:accent6>
      <a:hlink>
        <a:srgbClr val="808080"/>
      </a:hlink>
      <a:folHlink>
        <a:srgbClr val="7D92C3"/>
      </a:folHlink>
    </a:clrScheme>
    <a:fontScheme name="Standard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Standarddesign 1">
        <a:dk1>
          <a:srgbClr val="000000"/>
        </a:dk1>
        <a:lt1>
          <a:srgbClr val="FFFFFF"/>
        </a:lt1>
        <a:dk2>
          <a:srgbClr val="000000"/>
        </a:dk2>
        <a:lt2>
          <a:srgbClr val="D9D9D9"/>
        </a:lt2>
        <a:accent1>
          <a:srgbClr val="009682"/>
        </a:accent1>
        <a:accent2>
          <a:srgbClr val="4664AA"/>
        </a:accent2>
        <a:accent3>
          <a:srgbClr val="FFFFFF"/>
        </a:accent3>
        <a:accent4>
          <a:srgbClr val="000000"/>
        </a:accent4>
        <a:accent5>
          <a:srgbClr val="AAC9C1"/>
        </a:accent5>
        <a:accent6>
          <a:srgbClr val="3F5A9A"/>
        </a:accent6>
        <a:hlink>
          <a:srgbClr val="808080"/>
        </a:hlink>
        <a:folHlink>
          <a:srgbClr val="7D92C3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CES_Template_2012</Template>
  <TotalTime>1099</TotalTime>
  <Words>1724</Words>
  <Application>Microsoft Office PowerPoint</Application>
  <PresentationFormat>On-screen Show (4:3)</PresentationFormat>
  <Paragraphs>299</Paragraphs>
  <Slides>24</Slides>
  <Notes>3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24</vt:i4>
      </vt:variant>
    </vt:vector>
  </HeadingPairs>
  <TitlesOfParts>
    <vt:vector size="34" baseType="lpstr">
      <vt:lpstr>Arial</vt:lpstr>
      <vt:lpstr>Arial Black</vt:lpstr>
      <vt:lpstr>Calibri</vt:lpstr>
      <vt:lpstr>Tahoma</vt:lpstr>
      <vt:lpstr>Times</vt:lpstr>
      <vt:lpstr>Verdana</vt:lpstr>
      <vt:lpstr>Wingdings</vt:lpstr>
      <vt:lpstr>CES_Template_2012</vt:lpstr>
      <vt:lpstr>Slide</vt:lpstr>
      <vt:lpstr>图表</vt:lpstr>
      <vt:lpstr>PowerPoint Presentation</vt:lpstr>
      <vt:lpstr>ASIPs: efficiency vs. flexibility</vt:lpstr>
      <vt:lpstr>ASIPs: efficiency vs. flexibility</vt:lpstr>
      <vt:lpstr>ASIPs: efficiency vs. flexibility</vt:lpstr>
      <vt:lpstr>ASIP Design Flow</vt:lpstr>
      <vt:lpstr>Lab Environments</vt:lpstr>
      <vt:lpstr>Goal of ASIP Lab</vt:lpstr>
      <vt:lpstr>Pipeline Processor</vt:lpstr>
      <vt:lpstr>Pipelining</vt:lpstr>
      <vt:lpstr>Pipeline Processor Used</vt:lpstr>
      <vt:lpstr>Profiling on Control-Flow Graph</vt:lpstr>
      <vt:lpstr>Constraints for Designing Custom Instructions</vt:lpstr>
      <vt:lpstr>Important Documents</vt:lpstr>
      <vt:lpstr>Important Directories</vt:lpstr>
      <vt:lpstr>Important Note</vt:lpstr>
      <vt:lpstr>Important Note</vt:lpstr>
      <vt:lpstr>How to access?</vt:lpstr>
      <vt:lpstr>Recommended Reading for Session-1</vt:lpstr>
      <vt:lpstr>An Example: Application</vt:lpstr>
      <vt:lpstr>An Example: ASIPs</vt:lpstr>
      <vt:lpstr>An Example: Benchmarking</vt:lpstr>
      <vt:lpstr>An Example: Conclusions</vt:lpstr>
      <vt:lpstr>An Example: HW Implementation</vt:lpstr>
      <vt:lpstr>Supervisors and the regular meeting</vt:lpstr>
    </vt:vector>
  </TitlesOfParts>
  <Company>Karlsruher Institut für Technologie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Sajjad Hussain</dc:creator>
  <cp:lastModifiedBy>Sajjad Hussain</cp:lastModifiedBy>
  <cp:revision>128</cp:revision>
  <dcterms:created xsi:type="dcterms:W3CDTF">2019-03-12T10:43:57Z</dcterms:created>
  <dcterms:modified xsi:type="dcterms:W3CDTF">2022-03-09T00:16:48Z</dcterms:modified>
</cp:coreProperties>
</file>